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56"/>
  </p:notesMasterIdLst>
  <p:handoutMasterIdLst>
    <p:handoutMasterId r:id="rId57"/>
  </p:handoutMasterIdLst>
  <p:sldIdLst>
    <p:sldId id="332" r:id="rId2"/>
    <p:sldId id="366" r:id="rId3"/>
    <p:sldId id="367" r:id="rId4"/>
    <p:sldId id="335" r:id="rId5"/>
    <p:sldId id="370" r:id="rId6"/>
    <p:sldId id="377" r:id="rId7"/>
    <p:sldId id="376" r:id="rId8"/>
    <p:sldId id="371" r:id="rId9"/>
    <p:sldId id="378" r:id="rId10"/>
    <p:sldId id="372" r:id="rId11"/>
    <p:sldId id="373" r:id="rId12"/>
    <p:sldId id="379" r:id="rId13"/>
    <p:sldId id="374" r:id="rId14"/>
    <p:sldId id="375" r:id="rId15"/>
    <p:sldId id="380" r:id="rId16"/>
    <p:sldId id="395" r:id="rId17"/>
    <p:sldId id="396" r:id="rId18"/>
    <p:sldId id="381" r:id="rId19"/>
    <p:sldId id="397" r:id="rId20"/>
    <p:sldId id="398" r:id="rId21"/>
    <p:sldId id="399" r:id="rId22"/>
    <p:sldId id="400" r:id="rId23"/>
    <p:sldId id="384" r:id="rId24"/>
    <p:sldId id="385" r:id="rId25"/>
    <p:sldId id="409" r:id="rId26"/>
    <p:sldId id="410" r:id="rId27"/>
    <p:sldId id="386" r:id="rId28"/>
    <p:sldId id="388" r:id="rId29"/>
    <p:sldId id="383" r:id="rId30"/>
    <p:sldId id="382" r:id="rId31"/>
    <p:sldId id="390" r:id="rId32"/>
    <p:sldId id="389" r:id="rId33"/>
    <p:sldId id="341" r:id="rId34"/>
    <p:sldId id="392" r:id="rId35"/>
    <p:sldId id="412" r:id="rId36"/>
    <p:sldId id="413" r:id="rId37"/>
    <p:sldId id="414" r:id="rId38"/>
    <p:sldId id="415" r:id="rId39"/>
    <p:sldId id="416" r:id="rId40"/>
    <p:sldId id="417" r:id="rId41"/>
    <p:sldId id="419" r:id="rId42"/>
    <p:sldId id="420" r:id="rId43"/>
    <p:sldId id="421" r:id="rId44"/>
    <p:sldId id="401" r:id="rId45"/>
    <p:sldId id="411" r:id="rId46"/>
    <p:sldId id="402" r:id="rId47"/>
    <p:sldId id="391" r:id="rId48"/>
    <p:sldId id="403" r:id="rId49"/>
    <p:sldId id="404" r:id="rId50"/>
    <p:sldId id="405" r:id="rId51"/>
    <p:sldId id="408" r:id="rId52"/>
    <p:sldId id="406" r:id="rId53"/>
    <p:sldId id="407" r:id="rId54"/>
    <p:sldId id="394" r:id="rId55"/>
  </p:sldIdLst>
  <p:sldSz cx="9144000" cy="6858000" type="screen4x3"/>
  <p:notesSz cx="6832600" cy="99631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800080"/>
    <a:srgbClr val="6666FF"/>
    <a:srgbClr val="CC00CC"/>
    <a:srgbClr val="008000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77" autoAdjust="0"/>
    <p:restoredTop sz="86447" autoAdjust="0"/>
  </p:normalViewPr>
  <p:slideViewPr>
    <p:cSldViewPr>
      <p:cViewPr>
        <p:scale>
          <a:sx n="100" d="100"/>
          <a:sy n="100" d="100"/>
        </p:scale>
        <p:origin x="-204" y="11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142" y="-102"/>
      </p:cViewPr>
      <p:guideLst>
        <p:guide orient="horz" pos="3138"/>
        <p:guide pos="215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Высшее</c:v>
                </c:pt>
              </c:strCache>
            </c:strRef>
          </c:tx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0.82000000000000051</c:v>
                </c:pt>
                <c:pt idx="1">
                  <c:v>0.84000000000000052</c:v>
                </c:pt>
                <c:pt idx="2">
                  <c:v>0.84000000000000052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Среднее специальное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2.4691358024691502E-2"/>
                  <c:y val="-1.7359857311996983E-2"/>
                </c:manualLayout>
              </c:layout>
              <c:showVal val="1"/>
            </c:dLbl>
            <c:dLbl>
              <c:idx val="1"/>
              <c:layout>
                <c:manualLayout>
                  <c:x val="2.0061728395061741E-2"/>
                  <c:y val="-2.3146476415995945E-2"/>
                </c:manualLayout>
              </c:layout>
              <c:showVal val="1"/>
            </c:dLbl>
            <c:dLbl>
              <c:idx val="2"/>
              <c:layout>
                <c:manualLayout>
                  <c:x val="2.0061728395061741E-2"/>
                  <c:y val="-2.8933095519995133E-2"/>
                </c:manualLayout>
              </c:layout>
              <c:showVal val="1"/>
            </c:dLbl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0.11000000000000007</c:v>
                </c:pt>
                <c:pt idx="1">
                  <c:v>0.16000000000000014</c:v>
                </c:pt>
                <c:pt idx="2">
                  <c:v>0.16000000000000014</c:v>
                </c:pt>
              </c:numCache>
            </c:numRef>
          </c:val>
        </c:ser>
        <c:dLbls>
          <c:showVal val="1"/>
        </c:dLbls>
        <c:shape val="cylinder"/>
        <c:axId val="68821760"/>
        <c:axId val="68823296"/>
        <c:axId val="0"/>
      </c:bar3DChart>
      <c:catAx>
        <c:axId val="68821760"/>
        <c:scaling>
          <c:orientation val="minMax"/>
        </c:scaling>
        <c:axPos val="b"/>
        <c:tickLblPos val="nextTo"/>
        <c:crossAx val="68823296"/>
        <c:crosses val="autoZero"/>
        <c:auto val="1"/>
        <c:lblAlgn val="ctr"/>
        <c:lblOffset val="100"/>
      </c:catAx>
      <c:valAx>
        <c:axId val="68823296"/>
        <c:scaling>
          <c:orientation val="minMax"/>
        </c:scaling>
        <c:axPos val="l"/>
        <c:majorGridlines/>
        <c:numFmt formatCode="0%" sourceLinked="1"/>
        <c:tickLblPos val="nextTo"/>
        <c:crossAx val="68821760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Высшая</c:v>
                </c:pt>
              </c:strCache>
            </c:strRef>
          </c:tx>
          <c:dLbls>
            <c:dLbl>
              <c:idx val="0"/>
              <c:layout>
                <c:manualLayout>
                  <c:x val="1.0117433931961448E-2"/>
                  <c:y val="-1.3333333333333341E-2"/>
                </c:manualLayout>
              </c:layout>
              <c:showVal val="1"/>
            </c:dLbl>
            <c:dLbl>
              <c:idx val="1"/>
              <c:layout>
                <c:manualLayout>
                  <c:x val="5.7813908182637666E-3"/>
                  <c:y val="-6.6666666666666714E-3"/>
                </c:manualLayout>
              </c:layout>
              <c:showVal val="1"/>
            </c:dLbl>
            <c:dLbl>
              <c:idx val="2"/>
              <c:layout>
                <c:manualLayout>
                  <c:x val="1.734417245479106E-2"/>
                  <c:y val="-1.7777952755905511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0.28000000000000008</c:v>
                </c:pt>
                <c:pt idx="1">
                  <c:v>0.39000000000000035</c:v>
                </c:pt>
                <c:pt idx="2">
                  <c:v>0.3300000000000004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Первая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8789520159357091E-2"/>
                  <c:y val="-1.7777777777777781E-2"/>
                </c:manualLayout>
              </c:layout>
              <c:showVal val="1"/>
            </c:dLbl>
            <c:dLbl>
              <c:idx val="1"/>
              <c:layout>
                <c:manualLayout>
                  <c:x val="8.6720862273955927E-3"/>
                  <c:y val="-2.0000000000000011E-2"/>
                </c:manualLayout>
              </c:layout>
              <c:showVal val="1"/>
            </c:dLbl>
            <c:dLbl>
              <c:idx val="2"/>
              <c:layout>
                <c:manualLayout>
                  <c:x val="1.5898824750225141E-2"/>
                  <c:y val="-1.1111111111111125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0.56000000000000005</c:v>
                </c:pt>
                <c:pt idx="1">
                  <c:v>0.53</c:v>
                </c:pt>
                <c:pt idx="2">
                  <c:v>0.55000000000000004</c:v>
                </c:pt>
              </c:numCache>
            </c:numRef>
          </c:val>
        </c:ser>
        <c:dLbls>
          <c:showVal val="1"/>
        </c:dLbls>
        <c:shape val="cylinder"/>
        <c:axId val="69565824"/>
        <c:axId val="69153920"/>
        <c:axId val="0"/>
      </c:bar3DChart>
      <c:catAx>
        <c:axId val="69565824"/>
        <c:scaling>
          <c:orientation val="minMax"/>
        </c:scaling>
        <c:axPos val="b"/>
        <c:tickLblPos val="nextTo"/>
        <c:crossAx val="69153920"/>
        <c:crosses val="autoZero"/>
        <c:auto val="1"/>
        <c:lblAlgn val="ctr"/>
        <c:lblOffset val="100"/>
      </c:catAx>
      <c:valAx>
        <c:axId val="69153920"/>
        <c:scaling>
          <c:orientation val="minMax"/>
        </c:scaling>
        <c:axPos val="l"/>
        <c:majorGridlines/>
        <c:numFmt formatCode="0%" sourceLinked="1"/>
        <c:tickLblPos val="nextTo"/>
        <c:crossAx val="6956582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Качество знаний 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2013-201 4</c:v>
                </c:pt>
                <c:pt idx="1">
                  <c:v>2014-2015 </c:v>
                </c:pt>
                <c:pt idx="2">
                  <c:v>2015-2016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0.66500000000000048</c:v>
                </c:pt>
                <c:pt idx="1">
                  <c:v>0.68</c:v>
                </c:pt>
                <c:pt idx="2">
                  <c:v>0.68100000000000005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Успеваемость </c:v>
                </c:pt>
              </c:strCache>
            </c:strRef>
          </c:tx>
          <c:spPr>
            <a:solidFill>
              <a:srgbClr val="7030A0"/>
            </a:solidFill>
          </c:spPr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2013-201 4</c:v>
                </c:pt>
                <c:pt idx="1">
                  <c:v>2014-2015 </c:v>
                </c:pt>
                <c:pt idx="2">
                  <c:v>2015-2016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0.996</c:v>
                </c:pt>
                <c:pt idx="1">
                  <c:v>0.996</c:v>
                </c:pt>
                <c:pt idx="2">
                  <c:v>0.99299999999999999</c:v>
                </c:pt>
              </c:numCache>
            </c:numRef>
          </c:val>
        </c:ser>
        <c:dLbls>
          <c:showVal val="1"/>
        </c:dLbls>
        <c:shape val="cylinder"/>
        <c:axId val="89105536"/>
        <c:axId val="89107072"/>
        <c:axId val="89627264"/>
      </c:bar3DChart>
      <c:catAx>
        <c:axId val="89105536"/>
        <c:scaling>
          <c:orientation val="minMax"/>
        </c:scaling>
        <c:axPos val="b"/>
        <c:tickLblPos val="nextTo"/>
        <c:txPr>
          <a:bodyPr/>
          <a:lstStyle/>
          <a:p>
            <a:pPr>
              <a:defRPr b="1" i="0"/>
            </a:pPr>
            <a:endParaRPr lang="ru-RU"/>
          </a:p>
        </c:txPr>
        <c:crossAx val="89107072"/>
        <c:crosses val="autoZero"/>
        <c:auto val="1"/>
        <c:lblAlgn val="ctr"/>
        <c:lblOffset val="100"/>
      </c:catAx>
      <c:valAx>
        <c:axId val="89107072"/>
        <c:scaling>
          <c:orientation val="minMax"/>
          <c:min val="0"/>
        </c:scaling>
        <c:delete val="1"/>
        <c:axPos val="l"/>
        <c:numFmt formatCode="0.0%" sourceLinked="1"/>
        <c:tickLblPos val="nextTo"/>
        <c:crossAx val="89105536"/>
        <c:crosses val="autoZero"/>
        <c:crossBetween val="between"/>
      </c:valAx>
      <c:serAx>
        <c:axId val="89627264"/>
        <c:scaling>
          <c:orientation val="minMax"/>
        </c:scaling>
        <c:axPos val="b"/>
        <c:tickLblPos val="nextTo"/>
        <c:crossAx val="89107072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627837-C74A-4753-AC61-BCEFED7B2A55}" type="doc">
      <dgm:prSet loTypeId="urn:microsoft.com/office/officeart/2005/8/layout/target3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2631B7-10A6-4BAF-851C-F4A2CEB43A0F}">
      <dgm:prSet/>
      <dgm:spPr/>
      <dgm:t>
        <a:bodyPr/>
        <a:lstStyle/>
        <a:p>
          <a:pPr rtl="0"/>
          <a:r>
            <a:rPr lang="ru-RU" i="1" dirty="0" smtClean="0"/>
            <a:t>Посещение уроков </a:t>
          </a:r>
          <a:r>
            <a:rPr lang="ru-RU" i="1" dirty="0" smtClean="0"/>
            <a:t>методистом</a:t>
          </a:r>
          <a:endParaRPr lang="ru-RU" dirty="0"/>
        </a:p>
      </dgm:t>
    </dgm:pt>
    <dgm:pt modelId="{4E6F12A9-964F-4C7B-AA39-B16FD14BB74A}" type="parTrans" cxnId="{3D0F5B4F-49E8-4BEE-9F14-063F47F65A49}">
      <dgm:prSet/>
      <dgm:spPr/>
      <dgm:t>
        <a:bodyPr/>
        <a:lstStyle/>
        <a:p>
          <a:endParaRPr lang="ru-RU"/>
        </a:p>
      </dgm:t>
    </dgm:pt>
    <dgm:pt modelId="{3A3CEBDF-5048-4F50-B60B-C31F49CABD22}" type="sibTrans" cxnId="{3D0F5B4F-49E8-4BEE-9F14-063F47F65A49}">
      <dgm:prSet/>
      <dgm:spPr/>
      <dgm:t>
        <a:bodyPr/>
        <a:lstStyle/>
        <a:p>
          <a:endParaRPr lang="ru-RU"/>
        </a:p>
      </dgm:t>
    </dgm:pt>
    <dgm:pt modelId="{735D8603-3ADD-4E91-A995-9CC4C455B4FE}">
      <dgm:prSet/>
      <dgm:spPr/>
      <dgm:t>
        <a:bodyPr/>
        <a:lstStyle/>
        <a:p>
          <a:pPr rtl="0"/>
          <a:r>
            <a:rPr lang="ru-RU" i="1" dirty="0" smtClean="0"/>
            <a:t>Тематическое изучение деятельности общеобразовательных  учреждений.</a:t>
          </a:r>
          <a:endParaRPr lang="ru-RU" dirty="0"/>
        </a:p>
      </dgm:t>
    </dgm:pt>
    <dgm:pt modelId="{890D988C-C3A5-41D0-827B-24F88C7FD37B}" type="parTrans" cxnId="{903500D9-9B27-4E28-B2CD-72905F3891CE}">
      <dgm:prSet/>
      <dgm:spPr/>
      <dgm:t>
        <a:bodyPr/>
        <a:lstStyle/>
        <a:p>
          <a:endParaRPr lang="ru-RU"/>
        </a:p>
      </dgm:t>
    </dgm:pt>
    <dgm:pt modelId="{3072673E-29D7-4DEC-806D-2898A5901B98}" type="sibTrans" cxnId="{903500D9-9B27-4E28-B2CD-72905F3891CE}">
      <dgm:prSet/>
      <dgm:spPr/>
      <dgm:t>
        <a:bodyPr/>
        <a:lstStyle/>
        <a:p>
          <a:endParaRPr lang="ru-RU"/>
        </a:p>
      </dgm:t>
    </dgm:pt>
    <dgm:pt modelId="{BF30874B-31EB-458B-8E11-6DC7B825F46F}" type="pres">
      <dgm:prSet presAssocID="{84627837-C74A-4753-AC61-BCEFED7B2A5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8BD080-7476-4360-BA56-E983EFEA687D}" type="pres">
      <dgm:prSet presAssocID="{0C2631B7-10A6-4BAF-851C-F4A2CEB43A0F}" presName="circle1" presStyleLbl="node1" presStyleIdx="0" presStyleCnt="2"/>
      <dgm:spPr/>
    </dgm:pt>
    <dgm:pt modelId="{5A69A184-D958-4B0A-9E18-FF1946969A0D}" type="pres">
      <dgm:prSet presAssocID="{0C2631B7-10A6-4BAF-851C-F4A2CEB43A0F}" presName="space" presStyleCnt="0"/>
      <dgm:spPr/>
    </dgm:pt>
    <dgm:pt modelId="{1EECDE0F-A659-462D-9178-04EC49476E5A}" type="pres">
      <dgm:prSet presAssocID="{0C2631B7-10A6-4BAF-851C-F4A2CEB43A0F}" presName="rect1" presStyleLbl="alignAcc1" presStyleIdx="0" presStyleCnt="2"/>
      <dgm:spPr/>
      <dgm:t>
        <a:bodyPr/>
        <a:lstStyle/>
        <a:p>
          <a:endParaRPr lang="ru-RU"/>
        </a:p>
      </dgm:t>
    </dgm:pt>
    <dgm:pt modelId="{2C45A093-5377-4433-A003-6C0FF4C0D8B1}" type="pres">
      <dgm:prSet presAssocID="{735D8603-3ADD-4E91-A995-9CC4C455B4FE}" presName="vertSpace2" presStyleLbl="node1" presStyleIdx="0" presStyleCnt="2"/>
      <dgm:spPr/>
    </dgm:pt>
    <dgm:pt modelId="{B4778A7F-0A0F-40F7-9551-B5CA7F13B256}" type="pres">
      <dgm:prSet presAssocID="{735D8603-3ADD-4E91-A995-9CC4C455B4FE}" presName="circle2" presStyleLbl="node1" presStyleIdx="1" presStyleCnt="2"/>
      <dgm:spPr/>
    </dgm:pt>
    <dgm:pt modelId="{B9BB7FD2-EB78-44FF-A5D6-3B5E7344FA80}" type="pres">
      <dgm:prSet presAssocID="{735D8603-3ADD-4E91-A995-9CC4C455B4FE}" presName="rect2" presStyleLbl="alignAcc1" presStyleIdx="1" presStyleCnt="2"/>
      <dgm:spPr/>
      <dgm:t>
        <a:bodyPr/>
        <a:lstStyle/>
        <a:p>
          <a:endParaRPr lang="ru-RU"/>
        </a:p>
      </dgm:t>
    </dgm:pt>
    <dgm:pt modelId="{194D42FC-1E91-4D35-B96C-6C071C32C0AF}" type="pres">
      <dgm:prSet presAssocID="{0C2631B7-10A6-4BAF-851C-F4A2CEB43A0F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5B3872-8A58-47CE-90F0-BFF69CF29D66}" type="pres">
      <dgm:prSet presAssocID="{735D8603-3ADD-4E91-A995-9CC4C455B4FE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85612F-03CE-4267-B4FE-DADF04B2DE2B}" type="presOf" srcId="{0C2631B7-10A6-4BAF-851C-F4A2CEB43A0F}" destId="{194D42FC-1E91-4D35-B96C-6C071C32C0AF}" srcOrd="1" destOrd="0" presId="urn:microsoft.com/office/officeart/2005/8/layout/target3"/>
    <dgm:cxn modelId="{E514B475-8561-4E10-90E2-3C04B5ACBBDF}" type="presOf" srcId="{0C2631B7-10A6-4BAF-851C-F4A2CEB43A0F}" destId="{1EECDE0F-A659-462D-9178-04EC49476E5A}" srcOrd="0" destOrd="0" presId="urn:microsoft.com/office/officeart/2005/8/layout/target3"/>
    <dgm:cxn modelId="{903500D9-9B27-4E28-B2CD-72905F3891CE}" srcId="{84627837-C74A-4753-AC61-BCEFED7B2A55}" destId="{735D8603-3ADD-4E91-A995-9CC4C455B4FE}" srcOrd="1" destOrd="0" parTransId="{890D988C-C3A5-41D0-827B-24F88C7FD37B}" sibTransId="{3072673E-29D7-4DEC-806D-2898A5901B98}"/>
    <dgm:cxn modelId="{8205E3EB-FDCC-4C99-B109-DD45F07F496A}" type="presOf" srcId="{735D8603-3ADD-4E91-A995-9CC4C455B4FE}" destId="{7B5B3872-8A58-47CE-90F0-BFF69CF29D66}" srcOrd="1" destOrd="0" presId="urn:microsoft.com/office/officeart/2005/8/layout/target3"/>
    <dgm:cxn modelId="{E92A238A-B75A-49E4-B9A1-FFBA61E9D48D}" type="presOf" srcId="{84627837-C74A-4753-AC61-BCEFED7B2A55}" destId="{BF30874B-31EB-458B-8E11-6DC7B825F46F}" srcOrd="0" destOrd="0" presId="urn:microsoft.com/office/officeart/2005/8/layout/target3"/>
    <dgm:cxn modelId="{3E76AB67-978C-4ABF-B6ED-694BE049B07B}" type="presOf" srcId="{735D8603-3ADD-4E91-A995-9CC4C455B4FE}" destId="{B9BB7FD2-EB78-44FF-A5D6-3B5E7344FA80}" srcOrd="0" destOrd="0" presId="urn:microsoft.com/office/officeart/2005/8/layout/target3"/>
    <dgm:cxn modelId="{3D0F5B4F-49E8-4BEE-9F14-063F47F65A49}" srcId="{84627837-C74A-4753-AC61-BCEFED7B2A55}" destId="{0C2631B7-10A6-4BAF-851C-F4A2CEB43A0F}" srcOrd="0" destOrd="0" parTransId="{4E6F12A9-964F-4C7B-AA39-B16FD14BB74A}" sibTransId="{3A3CEBDF-5048-4F50-B60B-C31F49CABD22}"/>
    <dgm:cxn modelId="{4F7A5B35-363B-4B75-9249-73AEDBAD8EED}" type="presParOf" srcId="{BF30874B-31EB-458B-8E11-6DC7B825F46F}" destId="{C48BD080-7476-4360-BA56-E983EFEA687D}" srcOrd="0" destOrd="0" presId="urn:microsoft.com/office/officeart/2005/8/layout/target3"/>
    <dgm:cxn modelId="{7255BE37-0164-4BF5-8D19-B75141B7DF3C}" type="presParOf" srcId="{BF30874B-31EB-458B-8E11-6DC7B825F46F}" destId="{5A69A184-D958-4B0A-9E18-FF1946969A0D}" srcOrd="1" destOrd="0" presId="urn:microsoft.com/office/officeart/2005/8/layout/target3"/>
    <dgm:cxn modelId="{2B2F7B6A-6426-41C6-99DC-8E8DCA8848B8}" type="presParOf" srcId="{BF30874B-31EB-458B-8E11-6DC7B825F46F}" destId="{1EECDE0F-A659-462D-9178-04EC49476E5A}" srcOrd="2" destOrd="0" presId="urn:microsoft.com/office/officeart/2005/8/layout/target3"/>
    <dgm:cxn modelId="{FD77DE5F-0248-48A5-966D-BACF9C708BC2}" type="presParOf" srcId="{BF30874B-31EB-458B-8E11-6DC7B825F46F}" destId="{2C45A093-5377-4433-A003-6C0FF4C0D8B1}" srcOrd="3" destOrd="0" presId="urn:microsoft.com/office/officeart/2005/8/layout/target3"/>
    <dgm:cxn modelId="{6FD29BCD-D95D-4E90-A7C6-7746F0584969}" type="presParOf" srcId="{BF30874B-31EB-458B-8E11-6DC7B825F46F}" destId="{B4778A7F-0A0F-40F7-9551-B5CA7F13B256}" srcOrd="4" destOrd="0" presId="urn:microsoft.com/office/officeart/2005/8/layout/target3"/>
    <dgm:cxn modelId="{1FD337E0-4D21-40CF-AFA4-E36F81CE3E7E}" type="presParOf" srcId="{BF30874B-31EB-458B-8E11-6DC7B825F46F}" destId="{B9BB7FD2-EB78-44FF-A5D6-3B5E7344FA80}" srcOrd="5" destOrd="0" presId="urn:microsoft.com/office/officeart/2005/8/layout/target3"/>
    <dgm:cxn modelId="{12315D11-23DB-4847-9794-53286AD631D5}" type="presParOf" srcId="{BF30874B-31EB-458B-8E11-6DC7B825F46F}" destId="{194D42FC-1E91-4D35-B96C-6C071C32C0AF}" srcOrd="6" destOrd="0" presId="urn:microsoft.com/office/officeart/2005/8/layout/target3"/>
    <dgm:cxn modelId="{EF1FEE5E-EA48-414F-B744-3DAB16330E44}" type="presParOf" srcId="{BF30874B-31EB-458B-8E11-6DC7B825F46F}" destId="{7B5B3872-8A58-47CE-90F0-BFF69CF29D66}" srcOrd="7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43E362-5CA8-4CB9-B31A-B4D82B7643F0}" type="doc">
      <dgm:prSet loTypeId="urn:microsoft.com/office/officeart/2005/8/layout/vList2" loCatId="list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33528D3-A4C1-4F3E-9A70-B234E3C40CE7}">
      <dgm:prSet custT="1"/>
      <dgm:spPr/>
      <dgm:t>
        <a:bodyPr/>
        <a:lstStyle/>
        <a:p>
          <a:pPr rtl="0"/>
          <a:r>
            <a: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УМК «Школа России»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7FF4F1-07BE-4FCD-9E70-E54EF9497252}" type="parTrans" cxnId="{1A9AEBF1-881D-45FB-9861-1795EE550F36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AD7591-52F8-4ECD-90D5-2FDCDFF0433A}" type="sibTrans" cxnId="{1A9AEBF1-881D-45FB-9861-1795EE550F36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0334E8-05D2-4A19-9E19-125AC73F1837}">
      <dgm:prSet custT="1"/>
      <dgm:spPr/>
      <dgm:t>
        <a:bodyPr/>
        <a:lstStyle/>
        <a:p>
          <a:pPr rtl="0"/>
          <a:r>
            <a: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 </a:t>
          </a:r>
          <a:r>
            <a:rPr lang="ru-RU" sz="3200" b="1" i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Л.В.Занкова</a:t>
          </a:r>
          <a:endParaRPr lang="ru-RU" sz="32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079A053-1B8D-4556-A67B-1549B235FD5A}" type="parTrans" cxnId="{97E89F09-E1D6-4537-95D7-8181C38E8722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E974D6-49F0-4783-88CD-F8620AF7CEB3}" type="sibTrans" cxnId="{97E89F09-E1D6-4537-95D7-8181C38E8722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09A560-7C1E-45F0-9938-9E2D831B3B20}">
      <dgm:prSet custT="1"/>
      <dgm:spPr/>
      <dgm:t>
        <a:bodyPr/>
        <a:lstStyle/>
        <a:p>
          <a:pPr rtl="0"/>
          <a:r>
            <a: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«Школа 2100»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243459-A0AF-4BCB-BFBD-CAC8226F1C06}" type="parTrans" cxnId="{01BB0A15-28BD-4153-ACCB-2DF02F2B07F8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16DBFE-5A96-4FEC-98E3-885695B02E0F}" type="sibTrans" cxnId="{01BB0A15-28BD-4153-ACCB-2DF02F2B07F8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7F1D82-B409-425D-8DFF-8A063B690EF7}">
      <dgm:prSet custT="1"/>
      <dgm:spPr/>
      <dgm:t>
        <a:bodyPr/>
        <a:lstStyle/>
        <a:p>
          <a:pPr rtl="0"/>
          <a:r>
            <a: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«Перспектива»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C906C7-48DD-47A3-81CF-428E64411E3A}" type="parTrans" cxnId="{28C5A960-E6C6-4ED3-AB82-0CDAAD4119E2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96784D-ED83-4F79-A2A4-5890F64AD2F1}" type="sibTrans" cxnId="{28C5A960-E6C6-4ED3-AB82-0CDAAD4119E2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7E0DEF-B207-4FEA-920C-3FFF5E59E1A8}">
      <dgm:prSet custT="1"/>
      <dgm:spPr/>
      <dgm:t>
        <a:bodyPr/>
        <a:lstStyle/>
        <a:p>
          <a:pPr rtl="0"/>
          <a:r>
            <a:rPr lang="ru-RU" sz="3200" b="1" i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Начальная </a:t>
          </a:r>
          <a:r>
            <a: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школа 21 века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E3670F-F1B2-47E8-8410-0E1951CC026B}" type="parTrans" cxnId="{FA92BC59-BC03-417A-B00F-CBA9D0FB5C66}">
      <dgm:prSet/>
      <dgm:spPr/>
    </dgm:pt>
    <dgm:pt modelId="{4F2CF1BE-A5FD-4674-BAB1-DE37599CC58B}" type="sibTrans" cxnId="{FA92BC59-BC03-417A-B00F-CBA9D0FB5C66}">
      <dgm:prSet/>
      <dgm:spPr/>
    </dgm:pt>
    <dgm:pt modelId="{9BE79757-FA1E-4CBD-AFB4-0C02F9130BBE}" type="pres">
      <dgm:prSet presAssocID="{0043E362-5CA8-4CB9-B31A-B4D82B7643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566378-A77A-4B9C-BE86-D6BC2A60EAD1}" type="pres">
      <dgm:prSet presAssocID="{D33528D3-A4C1-4F3E-9A70-B234E3C40CE7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1AD7C-2A5A-4B73-9C05-2ED6B5A1FD9D}" type="pres">
      <dgm:prSet presAssocID="{7EAD7591-52F8-4ECD-90D5-2FDCDFF0433A}" presName="spacer" presStyleCnt="0"/>
      <dgm:spPr/>
    </dgm:pt>
    <dgm:pt modelId="{42FCAAEB-D00A-42F3-971A-7DEE03E349B1}" type="pres">
      <dgm:prSet presAssocID="{E00334E8-05D2-4A19-9E19-125AC73F1837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BA9F7-5BB3-47C6-B868-DD5C2C4A3245}" type="pres">
      <dgm:prSet presAssocID="{2FE974D6-49F0-4783-88CD-F8620AF7CEB3}" presName="spacer" presStyleCnt="0"/>
      <dgm:spPr/>
    </dgm:pt>
    <dgm:pt modelId="{82560CD7-725A-491B-8527-DC8B9BB4FA23}" type="pres">
      <dgm:prSet presAssocID="{A609A560-7C1E-45F0-9938-9E2D831B3B20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D81D3-E9C5-4406-91EE-02A7EB12E282}" type="pres">
      <dgm:prSet presAssocID="{B916DBFE-5A96-4FEC-98E3-885695B02E0F}" presName="spacer" presStyleCnt="0"/>
      <dgm:spPr/>
    </dgm:pt>
    <dgm:pt modelId="{143A9D88-C9D7-4C14-9C73-EC8EBA055CDB}" type="pres">
      <dgm:prSet presAssocID="{2D7F1D82-B409-425D-8DFF-8A063B690EF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3AD0E9-371A-43D9-AAA7-0F23D13F8EA0}" type="pres">
      <dgm:prSet presAssocID="{D396784D-ED83-4F79-A2A4-5890F64AD2F1}" presName="spacer" presStyleCnt="0"/>
      <dgm:spPr/>
    </dgm:pt>
    <dgm:pt modelId="{DEB8F055-0DAF-4B1D-884D-ABDC8C095BE1}" type="pres">
      <dgm:prSet presAssocID="{5F7E0DEF-B207-4FEA-920C-3FFF5E59E1A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92BC59-BC03-417A-B00F-CBA9D0FB5C66}" srcId="{0043E362-5CA8-4CB9-B31A-B4D82B7643F0}" destId="{5F7E0DEF-B207-4FEA-920C-3FFF5E59E1A8}" srcOrd="4" destOrd="0" parTransId="{F0E3670F-F1B2-47E8-8410-0E1951CC026B}" sibTransId="{4F2CF1BE-A5FD-4674-BAB1-DE37599CC58B}"/>
    <dgm:cxn modelId="{97E89F09-E1D6-4537-95D7-8181C38E8722}" srcId="{0043E362-5CA8-4CB9-B31A-B4D82B7643F0}" destId="{E00334E8-05D2-4A19-9E19-125AC73F1837}" srcOrd="1" destOrd="0" parTransId="{C079A053-1B8D-4556-A67B-1549B235FD5A}" sibTransId="{2FE974D6-49F0-4783-88CD-F8620AF7CEB3}"/>
    <dgm:cxn modelId="{2990C152-CB84-4642-938B-29F0FB711465}" type="presOf" srcId="{0043E362-5CA8-4CB9-B31A-B4D82B7643F0}" destId="{9BE79757-FA1E-4CBD-AFB4-0C02F9130BBE}" srcOrd="0" destOrd="0" presId="urn:microsoft.com/office/officeart/2005/8/layout/vList2"/>
    <dgm:cxn modelId="{28C5A960-E6C6-4ED3-AB82-0CDAAD4119E2}" srcId="{0043E362-5CA8-4CB9-B31A-B4D82B7643F0}" destId="{2D7F1D82-B409-425D-8DFF-8A063B690EF7}" srcOrd="3" destOrd="0" parTransId="{E1C906C7-48DD-47A3-81CF-428E64411E3A}" sibTransId="{D396784D-ED83-4F79-A2A4-5890F64AD2F1}"/>
    <dgm:cxn modelId="{781C2F3A-C9B0-4EDC-9FCE-271C248AC5BE}" type="presOf" srcId="{A609A560-7C1E-45F0-9938-9E2D831B3B20}" destId="{82560CD7-725A-491B-8527-DC8B9BB4FA23}" srcOrd="0" destOrd="0" presId="urn:microsoft.com/office/officeart/2005/8/layout/vList2"/>
    <dgm:cxn modelId="{01BB0A15-28BD-4153-ACCB-2DF02F2B07F8}" srcId="{0043E362-5CA8-4CB9-B31A-B4D82B7643F0}" destId="{A609A560-7C1E-45F0-9938-9E2D831B3B20}" srcOrd="2" destOrd="0" parTransId="{EC243459-A0AF-4BCB-BFBD-CAC8226F1C06}" sibTransId="{B916DBFE-5A96-4FEC-98E3-885695B02E0F}"/>
    <dgm:cxn modelId="{1E4AEB9C-133B-4802-B604-E6AA388735DB}" type="presOf" srcId="{5F7E0DEF-B207-4FEA-920C-3FFF5E59E1A8}" destId="{DEB8F055-0DAF-4B1D-884D-ABDC8C095BE1}" srcOrd="0" destOrd="0" presId="urn:microsoft.com/office/officeart/2005/8/layout/vList2"/>
    <dgm:cxn modelId="{1DCA0139-7C28-4AF6-8B1A-F0824F1FF63B}" type="presOf" srcId="{D33528D3-A4C1-4F3E-9A70-B234E3C40CE7}" destId="{56566378-A77A-4B9C-BE86-D6BC2A60EAD1}" srcOrd="0" destOrd="0" presId="urn:microsoft.com/office/officeart/2005/8/layout/vList2"/>
    <dgm:cxn modelId="{FDA45CDE-C4C2-4CB8-9D1A-69338E406A55}" type="presOf" srcId="{E00334E8-05D2-4A19-9E19-125AC73F1837}" destId="{42FCAAEB-D00A-42F3-971A-7DEE03E349B1}" srcOrd="0" destOrd="0" presId="urn:microsoft.com/office/officeart/2005/8/layout/vList2"/>
    <dgm:cxn modelId="{6ED9A956-359C-4123-A6BA-176CE1CA01BA}" type="presOf" srcId="{2D7F1D82-B409-425D-8DFF-8A063B690EF7}" destId="{143A9D88-C9D7-4C14-9C73-EC8EBA055CDB}" srcOrd="0" destOrd="0" presId="urn:microsoft.com/office/officeart/2005/8/layout/vList2"/>
    <dgm:cxn modelId="{1A9AEBF1-881D-45FB-9861-1795EE550F36}" srcId="{0043E362-5CA8-4CB9-B31A-B4D82B7643F0}" destId="{D33528D3-A4C1-4F3E-9A70-B234E3C40CE7}" srcOrd="0" destOrd="0" parTransId="{687FF4F1-07BE-4FCD-9E70-E54EF9497252}" sibTransId="{7EAD7591-52F8-4ECD-90D5-2FDCDFF0433A}"/>
    <dgm:cxn modelId="{AF558083-294C-4ACF-9614-3086A40EF467}" type="presParOf" srcId="{9BE79757-FA1E-4CBD-AFB4-0C02F9130BBE}" destId="{56566378-A77A-4B9C-BE86-D6BC2A60EAD1}" srcOrd="0" destOrd="0" presId="urn:microsoft.com/office/officeart/2005/8/layout/vList2"/>
    <dgm:cxn modelId="{9C3EBEEA-7722-4399-B1C5-CD7DE5FF1494}" type="presParOf" srcId="{9BE79757-FA1E-4CBD-AFB4-0C02F9130BBE}" destId="{2881AD7C-2A5A-4B73-9C05-2ED6B5A1FD9D}" srcOrd="1" destOrd="0" presId="urn:microsoft.com/office/officeart/2005/8/layout/vList2"/>
    <dgm:cxn modelId="{16750E0B-0A61-4BA9-BBFD-82C8B0352E18}" type="presParOf" srcId="{9BE79757-FA1E-4CBD-AFB4-0C02F9130BBE}" destId="{42FCAAEB-D00A-42F3-971A-7DEE03E349B1}" srcOrd="2" destOrd="0" presId="urn:microsoft.com/office/officeart/2005/8/layout/vList2"/>
    <dgm:cxn modelId="{FFC4DC2C-E63A-4F67-BCB0-581D6346E221}" type="presParOf" srcId="{9BE79757-FA1E-4CBD-AFB4-0C02F9130BBE}" destId="{B01BA9F7-5BB3-47C6-B868-DD5C2C4A3245}" srcOrd="3" destOrd="0" presId="urn:microsoft.com/office/officeart/2005/8/layout/vList2"/>
    <dgm:cxn modelId="{04ACAA66-5F42-48F4-8B3D-CF22BA4C74D0}" type="presParOf" srcId="{9BE79757-FA1E-4CBD-AFB4-0C02F9130BBE}" destId="{82560CD7-725A-491B-8527-DC8B9BB4FA23}" srcOrd="4" destOrd="0" presId="urn:microsoft.com/office/officeart/2005/8/layout/vList2"/>
    <dgm:cxn modelId="{84A5727C-C68E-440A-9733-59FD3CF7C591}" type="presParOf" srcId="{9BE79757-FA1E-4CBD-AFB4-0C02F9130BBE}" destId="{69ED81D3-E9C5-4406-91EE-02A7EB12E282}" srcOrd="5" destOrd="0" presId="urn:microsoft.com/office/officeart/2005/8/layout/vList2"/>
    <dgm:cxn modelId="{03D454BE-76CC-45C6-9858-08717E5694B8}" type="presParOf" srcId="{9BE79757-FA1E-4CBD-AFB4-0C02F9130BBE}" destId="{143A9D88-C9D7-4C14-9C73-EC8EBA055CDB}" srcOrd="6" destOrd="0" presId="urn:microsoft.com/office/officeart/2005/8/layout/vList2"/>
    <dgm:cxn modelId="{81BE3811-271E-4D60-97CE-3F4FC725901D}" type="presParOf" srcId="{9BE79757-FA1E-4CBD-AFB4-0C02F9130BBE}" destId="{193AD0E9-371A-43D9-AAA7-0F23D13F8EA0}" srcOrd="7" destOrd="0" presId="urn:microsoft.com/office/officeart/2005/8/layout/vList2"/>
    <dgm:cxn modelId="{1B19DF7A-1986-4286-97E6-0AE4F3DA34A2}" type="presParOf" srcId="{9BE79757-FA1E-4CBD-AFB4-0C02F9130BBE}" destId="{DEB8F055-0DAF-4B1D-884D-ABDC8C095BE1}" srcOrd="8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8BD080-7476-4360-BA56-E983EFEA687D}">
      <dsp:nvSpPr>
        <dsp:cNvPr id="0" name=""/>
        <dsp:cNvSpPr/>
      </dsp:nvSpPr>
      <dsp:spPr>
        <a:xfrm>
          <a:off x="0" y="0"/>
          <a:ext cx="4483113" cy="448311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ECDE0F-A659-462D-9178-04EC49476E5A}">
      <dsp:nvSpPr>
        <dsp:cNvPr id="0" name=""/>
        <dsp:cNvSpPr/>
      </dsp:nvSpPr>
      <dsp:spPr>
        <a:xfrm>
          <a:off x="2241556" y="0"/>
          <a:ext cx="5988043" cy="44831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lt1">
              <a:alpha val="9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i="1" kern="1200" dirty="0" smtClean="0"/>
            <a:t>Посещение уроков методистами</a:t>
          </a:r>
          <a:endParaRPr lang="ru-RU" sz="3300" kern="1200" dirty="0"/>
        </a:p>
      </dsp:txBody>
      <dsp:txXfrm>
        <a:off x="2241556" y="0"/>
        <a:ext cx="5988043" cy="2129478"/>
      </dsp:txXfrm>
    </dsp:sp>
    <dsp:sp modelId="{B4778A7F-0A0F-40F7-9551-B5CA7F13B256}">
      <dsp:nvSpPr>
        <dsp:cNvPr id="0" name=""/>
        <dsp:cNvSpPr/>
      </dsp:nvSpPr>
      <dsp:spPr>
        <a:xfrm>
          <a:off x="1176817" y="2129478"/>
          <a:ext cx="2129478" cy="212947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BB7FD2-EB78-44FF-A5D6-3B5E7344FA80}">
      <dsp:nvSpPr>
        <dsp:cNvPr id="0" name=""/>
        <dsp:cNvSpPr/>
      </dsp:nvSpPr>
      <dsp:spPr>
        <a:xfrm>
          <a:off x="2241556" y="2129478"/>
          <a:ext cx="5988043" cy="212947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lt1">
              <a:alpha val="9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i="1" kern="1200" dirty="0" smtClean="0"/>
            <a:t>Тематическое изучение деятельности общеобразовательных  учреждений.</a:t>
          </a:r>
          <a:endParaRPr lang="ru-RU" sz="3300" kern="1200" dirty="0"/>
        </a:p>
      </dsp:txBody>
      <dsp:txXfrm>
        <a:off x="2241556" y="2129478"/>
        <a:ext cx="5988043" cy="21294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566378-A77A-4B9C-BE86-D6BC2A60EAD1}">
      <dsp:nvSpPr>
        <dsp:cNvPr id="0" name=""/>
        <dsp:cNvSpPr/>
      </dsp:nvSpPr>
      <dsp:spPr>
        <a:xfrm>
          <a:off x="0" y="12313"/>
          <a:ext cx="5786478" cy="117935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УМК «Школа России»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572" y="69885"/>
        <a:ext cx="5671334" cy="1064215"/>
      </dsp:txXfrm>
    </dsp:sp>
    <dsp:sp modelId="{42FCAAEB-D00A-42F3-971A-7DEE03E349B1}">
      <dsp:nvSpPr>
        <dsp:cNvPr id="0" name=""/>
        <dsp:cNvSpPr/>
      </dsp:nvSpPr>
      <dsp:spPr>
        <a:xfrm>
          <a:off x="0" y="1373113"/>
          <a:ext cx="5786478" cy="117935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 </a:t>
          </a:r>
          <a:r>
            <a:rPr lang="ru-RU" sz="3200" b="1" i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Л.В.Занкова</a:t>
          </a:r>
          <a:endParaRPr lang="ru-RU" sz="32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572" y="1430685"/>
        <a:ext cx="5671334" cy="1064215"/>
      </dsp:txXfrm>
    </dsp:sp>
    <dsp:sp modelId="{82560CD7-725A-491B-8527-DC8B9BB4FA23}">
      <dsp:nvSpPr>
        <dsp:cNvPr id="0" name=""/>
        <dsp:cNvSpPr/>
      </dsp:nvSpPr>
      <dsp:spPr>
        <a:xfrm>
          <a:off x="0" y="2733913"/>
          <a:ext cx="5786478" cy="11793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«Школа 2100»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572" y="2791485"/>
        <a:ext cx="5671334" cy="1064215"/>
      </dsp:txXfrm>
    </dsp:sp>
    <dsp:sp modelId="{143A9D88-C9D7-4C14-9C73-EC8EBA055CDB}">
      <dsp:nvSpPr>
        <dsp:cNvPr id="0" name=""/>
        <dsp:cNvSpPr/>
      </dsp:nvSpPr>
      <dsp:spPr>
        <a:xfrm>
          <a:off x="0" y="4094714"/>
          <a:ext cx="5786478" cy="117935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«Начальная школа </a:t>
          </a:r>
          <a:r>
            <a:rPr lang="ru-RU" sz="3200" b="1" i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21 века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572" y="4152286"/>
        <a:ext cx="5671334" cy="10642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0325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63088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0325" y="9463088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DD30BC4-3716-402E-9313-3B087D2ED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8994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25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5513" y="747713"/>
            <a:ext cx="4981575" cy="3735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25" y="4732338"/>
            <a:ext cx="546735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3088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25" y="9463088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CD5E321-65B4-439D-AA41-2AC4ADB7F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792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600A3-9783-4CA6-90F7-A090BFDCAD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C01CA8-022B-422F-95DF-E792CEBA4C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E39AC-10A9-4855-93AB-98ED48E651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alphaModFix amt="1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Данияр\Desktop\загруженное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2" y="5643578"/>
            <a:ext cx="1214417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43900" y="5992833"/>
            <a:ext cx="762000" cy="365125"/>
          </a:xfrm>
        </p:spPr>
        <p:txBody>
          <a:bodyPr/>
          <a:lstStyle>
            <a:lvl1pPr>
              <a:defRPr sz="1200" b="1" i="1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909F13-03C1-48E4-BC24-51D3FF849A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alphaModFix amt="1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Данияр\Desktop\загруженное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2" y="5643578"/>
            <a:ext cx="1214417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43900" y="6072206"/>
            <a:ext cx="762000" cy="365125"/>
          </a:xfrm>
        </p:spPr>
        <p:txBody>
          <a:bodyPr/>
          <a:lstStyle>
            <a:lvl1pPr>
              <a:defRPr b="1" i="1"/>
            </a:lvl1pPr>
          </a:lstStyle>
          <a:p>
            <a:pPr>
              <a:defRPr/>
            </a:pPr>
            <a:fld id="{138D016F-71D4-4414-AA66-65616B7632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C5A48E-4724-443A-9EEC-58900FCE38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34A4F0-8C0A-47DC-B51F-0E2C90B492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BD5E07-B8C9-4F65-962A-3FB39385FE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C5AFD9-4104-479B-A9C9-57905152B2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314C0D96-C9EF-4EC0-A62C-3D47142085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735B6D94-9D39-41D9-A558-547BAA2028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pull dir="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type="subTitle" idx="1"/>
          </p:nvPr>
        </p:nvSpPr>
        <p:spPr>
          <a:xfrm>
            <a:off x="1371600" y="4643446"/>
            <a:ext cx="6400800" cy="995354"/>
          </a:xfrm>
        </p:spPr>
        <p:txBody>
          <a:bodyPr/>
          <a:lstStyle/>
          <a:p>
            <a:endParaRPr lang="ru-RU" i="1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-2000296" y="1571612"/>
            <a:ext cx="12923714" cy="1900238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Анализ состояния</a:t>
            </a:r>
            <a:br>
              <a:rPr lang="ru-RU" sz="6000" dirty="0" smtClean="0"/>
            </a:br>
            <a:r>
              <a:rPr lang="ru-RU" sz="6000" dirty="0" smtClean="0"/>
              <a:t> начального образования </a:t>
            </a:r>
            <a:br>
              <a:rPr lang="ru-RU" sz="6000" dirty="0" smtClean="0"/>
            </a:br>
            <a:r>
              <a:rPr lang="ru-RU" sz="6000" dirty="0" smtClean="0"/>
              <a:t>за 2015-2016 учебный год</a:t>
            </a:r>
            <a:endParaRPr lang="ru-RU" sz="6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r>
              <a:rPr lang="ru-RU" dirty="0" smtClean="0"/>
              <a:t>          </a:t>
            </a:r>
            <a:r>
              <a:rPr lang="ru-RU" i="1" dirty="0" smtClean="0"/>
              <a:t>Сильные стороны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fontScale="85000" lnSpcReduction="20000"/>
          </a:bodyPr>
          <a:lstStyle/>
          <a:p>
            <a:r>
              <a:rPr lang="ru-RU" sz="3100" dirty="0" smtClean="0"/>
              <a:t> </a:t>
            </a:r>
            <a:r>
              <a:rPr lang="ru-RU" sz="3200" dirty="0" smtClean="0">
                <a:latin typeface="+mj-lt"/>
              </a:rPr>
              <a:t>В сравнении с прошлым годом наблюдается положительная динамика  по следующим направлениям:</a:t>
            </a:r>
          </a:p>
          <a:p>
            <a:r>
              <a:rPr lang="ru-RU" sz="3200" dirty="0" smtClean="0">
                <a:latin typeface="+mj-lt"/>
              </a:rPr>
              <a:t> учителей с высшим образованием -</a:t>
            </a:r>
            <a:r>
              <a:rPr lang="ru-RU" sz="3200" b="1" dirty="0" smtClean="0">
                <a:latin typeface="+mj-lt"/>
              </a:rPr>
              <a:t> 164</a:t>
            </a:r>
            <a:r>
              <a:rPr lang="ru-RU" sz="3200" dirty="0" smtClean="0">
                <a:latin typeface="+mj-lt"/>
              </a:rPr>
              <a:t>,</a:t>
            </a:r>
            <a:r>
              <a:rPr lang="ru-RU" sz="3200" b="1" dirty="0" smtClean="0">
                <a:latin typeface="+mj-lt"/>
              </a:rPr>
              <a:t> </a:t>
            </a:r>
            <a:r>
              <a:rPr lang="ru-RU" sz="3200" dirty="0" smtClean="0">
                <a:latin typeface="+mj-lt"/>
              </a:rPr>
              <a:t>что составляет</a:t>
            </a:r>
            <a:r>
              <a:rPr lang="ru-RU" sz="3200" b="1" dirty="0" smtClean="0">
                <a:latin typeface="+mj-lt"/>
              </a:rPr>
              <a:t> (84%), </a:t>
            </a:r>
            <a:r>
              <a:rPr lang="ru-RU" sz="3200" dirty="0" smtClean="0">
                <a:latin typeface="+mj-lt"/>
              </a:rPr>
              <a:t>обучаются заочно – </a:t>
            </a:r>
            <a:r>
              <a:rPr lang="ru-RU" sz="3200" b="1" dirty="0" smtClean="0">
                <a:latin typeface="+mj-lt"/>
              </a:rPr>
              <a:t>6 </a:t>
            </a:r>
            <a:r>
              <a:rPr lang="ru-RU" sz="3200" dirty="0" smtClean="0">
                <a:latin typeface="+mj-lt"/>
              </a:rPr>
              <a:t>учителей (</a:t>
            </a:r>
            <a:r>
              <a:rPr lang="ru-RU" sz="3200" b="1" dirty="0" smtClean="0">
                <a:latin typeface="+mj-lt"/>
              </a:rPr>
              <a:t>3%);</a:t>
            </a:r>
            <a:endParaRPr lang="ru-RU" sz="3200" dirty="0" smtClean="0">
              <a:latin typeface="+mj-lt"/>
            </a:endParaRPr>
          </a:p>
          <a:p>
            <a:r>
              <a:rPr lang="ru-RU" sz="3200" dirty="0" smtClean="0">
                <a:latin typeface="+mj-lt"/>
              </a:rPr>
              <a:t>увеличилось количество педагогов с высшей квалификационной категорией с  </a:t>
            </a:r>
            <a:r>
              <a:rPr lang="ru-RU" sz="3200" b="1" dirty="0" smtClean="0">
                <a:latin typeface="+mj-lt"/>
              </a:rPr>
              <a:t>28,7% до 33%;</a:t>
            </a:r>
            <a:r>
              <a:rPr lang="ru-RU" sz="3200" dirty="0" smtClean="0">
                <a:latin typeface="+mj-lt"/>
              </a:rPr>
              <a:t> </a:t>
            </a:r>
          </a:p>
          <a:p>
            <a:r>
              <a:rPr lang="ru-RU" sz="3200" dirty="0" smtClean="0">
                <a:latin typeface="+mj-lt"/>
              </a:rPr>
              <a:t>уменьшилось количество педагогов, не имеющих квалификационной категории с </a:t>
            </a:r>
            <a:r>
              <a:rPr lang="ru-RU" sz="3200" b="1" dirty="0" smtClean="0">
                <a:latin typeface="+mj-lt"/>
              </a:rPr>
              <a:t> 18% до 12%.</a:t>
            </a:r>
            <a:r>
              <a:rPr lang="ru-RU" sz="3200" dirty="0" smtClean="0">
                <a:latin typeface="+mj-lt"/>
              </a:rPr>
              <a:t> </a:t>
            </a:r>
          </a:p>
          <a:p>
            <a:r>
              <a:rPr lang="ru-RU" sz="3200" dirty="0" smtClean="0">
                <a:latin typeface="+mj-lt"/>
              </a:rPr>
              <a:t> Своевременно проходят курсы повышения квалификации: в данном учебном году курсы прошли </a:t>
            </a:r>
            <a:r>
              <a:rPr lang="ru-RU" sz="3200" b="1" dirty="0" smtClean="0">
                <a:latin typeface="+mj-lt"/>
              </a:rPr>
              <a:t>86 </a:t>
            </a:r>
            <a:r>
              <a:rPr lang="ru-RU" sz="3200" dirty="0" smtClean="0">
                <a:latin typeface="+mj-lt"/>
              </a:rPr>
              <a:t>учителей начальных классов, что составляет – </a:t>
            </a:r>
            <a:r>
              <a:rPr lang="ru-RU" sz="3200" b="1" dirty="0" smtClean="0">
                <a:latin typeface="+mj-lt"/>
              </a:rPr>
              <a:t>44%</a:t>
            </a:r>
            <a:endParaRPr lang="ru-RU" sz="3200" dirty="0" smtClean="0">
              <a:latin typeface="+mj-lt"/>
            </a:endParaRPr>
          </a:p>
          <a:p>
            <a:pPr>
              <a:buNone/>
            </a:pPr>
            <a:endParaRPr lang="ru-RU" sz="3100" i="1" dirty="0" smtClean="0">
              <a:latin typeface="Calibri" pitchFamily="34" charset="0"/>
            </a:endParaRPr>
          </a:p>
          <a:p>
            <a:pPr>
              <a:buNone/>
            </a:pP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ru-RU" b="1" dirty="0" smtClean="0"/>
              <a:t>        </a:t>
            </a:r>
            <a:r>
              <a:rPr lang="ru-RU" i="1" dirty="0" smtClean="0"/>
              <a:t>Слабые стороны: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000" b="1" dirty="0" smtClean="0"/>
              <a:t>24(12%)</a:t>
            </a:r>
            <a:r>
              <a:rPr lang="ru-RU" sz="4000" dirty="0" smtClean="0"/>
              <a:t> – учителя начальных классов не имеют квалификационную категорию</a:t>
            </a:r>
          </a:p>
          <a:p>
            <a:r>
              <a:rPr lang="ru-RU" sz="4000" b="1" dirty="0" smtClean="0"/>
              <a:t>31 (16%)- </a:t>
            </a:r>
            <a:r>
              <a:rPr lang="ru-RU" sz="4000" dirty="0" smtClean="0"/>
              <a:t>учителя начальных классов имеют средне - специальное образование</a:t>
            </a:r>
          </a:p>
          <a:p>
            <a:pPr>
              <a:buNone/>
            </a:pPr>
            <a:endParaRPr lang="ru-RU" sz="4000" i="1" dirty="0" smtClean="0">
              <a:latin typeface="Calibri" pitchFamily="34" charset="0"/>
            </a:endParaRPr>
          </a:p>
          <a:p>
            <a:pPr>
              <a:buNone/>
            </a:pPr>
            <a:r>
              <a:rPr lang="ru-RU" sz="3600" i="1" dirty="0" smtClean="0">
                <a:latin typeface="Calibri" pitchFamily="34" charset="0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28596" y="-821538"/>
            <a:ext cx="8229600" cy="1821645"/>
          </a:xfrm>
        </p:spPr>
        <p:txBody>
          <a:bodyPr vert="horz" lIns="0" rIns="0" bIns="0" anchor="b">
            <a:normAutofit/>
          </a:bodyPr>
          <a:lstStyle/>
          <a:p>
            <a:endParaRPr lang="ru-RU" sz="4400" i="1" dirty="0" smtClean="0">
              <a:latin typeface="Calibri" pitchFamily="34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758138" cy="350046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sz="14400" i="1" dirty="0" smtClean="0">
              <a:latin typeface="Calibri" pitchFamily="34" charset="0"/>
            </a:endParaRPr>
          </a:p>
          <a:p>
            <a:pPr>
              <a:buNone/>
            </a:pPr>
            <a:r>
              <a:rPr lang="ru-RU" sz="9600" i="1" dirty="0" smtClean="0"/>
              <a:t>Методическая работа </a:t>
            </a:r>
            <a:r>
              <a:rPr lang="ru-RU" sz="14400" dirty="0" smtClean="0">
                <a:latin typeface="Calibri" pitchFamily="34" charset="0"/>
              </a:rPr>
              <a:t/>
            </a:r>
            <a:br>
              <a:rPr lang="ru-RU" sz="14400" dirty="0" smtClean="0">
                <a:latin typeface="Calibri" pitchFamily="34" charset="0"/>
              </a:rPr>
            </a:br>
            <a:endParaRPr lang="ru-RU" sz="14400" i="1" dirty="0" smtClean="0">
              <a:latin typeface="Calibri" pitchFamily="34" charset="0"/>
            </a:endParaRPr>
          </a:p>
        </p:txBody>
      </p:sp>
      <p:pic>
        <p:nvPicPr>
          <p:cNvPr id="6149" name="Picture 3" descr="G:\сингап_png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4722" y="4572030"/>
            <a:ext cx="2532766" cy="214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r>
              <a:rPr lang="ru-RU" dirty="0" smtClean="0"/>
              <a:t>           </a:t>
            </a:r>
            <a:r>
              <a:rPr lang="ru-RU" i="1" dirty="0" smtClean="0"/>
              <a:t>Задачи ММО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568952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1</a:t>
            </a:r>
            <a:r>
              <a:rPr lang="ru-RU" sz="2400" i="1" dirty="0" smtClean="0">
                <a:latin typeface="Calibri" pitchFamily="34" charset="0"/>
              </a:rPr>
              <a:t>.</a:t>
            </a:r>
            <a:r>
              <a:rPr lang="ru-RU" sz="2400" b="1" i="1" dirty="0" smtClean="0">
                <a:latin typeface="Calibri" pitchFamily="34" charset="0"/>
              </a:rPr>
              <a:t> </a:t>
            </a:r>
            <a:r>
              <a:rPr lang="ru-RU" sz="2400" i="1" dirty="0" smtClean="0">
                <a:latin typeface="Calibri" pitchFamily="34" charset="0"/>
              </a:rPr>
              <a:t>Развитие учительского потенциала посредством рефлексивной оценки  результатов педагогической  и методической  деятельности, её коррекции;</a:t>
            </a:r>
          </a:p>
          <a:p>
            <a:pPr>
              <a:buNone/>
            </a:pPr>
            <a:r>
              <a:rPr lang="ru-RU" sz="2400" i="1" dirty="0" smtClean="0">
                <a:latin typeface="Calibri" pitchFamily="34" charset="0"/>
              </a:rPr>
              <a:t>2.Активное внедрение в педагогическую деятельность современных образовательных   технологий в рамках внеурочной деятельности;</a:t>
            </a:r>
          </a:p>
          <a:p>
            <a:pPr>
              <a:buNone/>
            </a:pPr>
            <a:r>
              <a:rPr lang="ru-RU" sz="2400" i="1" dirty="0" smtClean="0">
                <a:latin typeface="Calibri" pitchFamily="34" charset="0"/>
              </a:rPr>
              <a:t>3.Формирование творческой продуктивности и саморазвития учителей; </a:t>
            </a:r>
          </a:p>
          <a:p>
            <a:pPr>
              <a:buNone/>
            </a:pPr>
            <a:r>
              <a:rPr lang="ru-RU" sz="2400" i="1" dirty="0" smtClean="0">
                <a:latin typeface="Calibri" pitchFamily="34" charset="0"/>
              </a:rPr>
              <a:t>4.Внедрение в практику  работы учителей современных образовательных технологий, направленных на формирование компетентностей обучающихся, УУД;</a:t>
            </a:r>
          </a:p>
          <a:p>
            <a:pPr>
              <a:buNone/>
            </a:pPr>
            <a:r>
              <a:rPr lang="ru-RU" sz="2400" i="1" dirty="0" smtClean="0">
                <a:latin typeface="Calibri" pitchFamily="34" charset="0"/>
              </a:rPr>
              <a:t>5.Применение информационных технологий для развития познавательной активности и творческих способностей обучающихся;</a:t>
            </a:r>
          </a:p>
          <a:p>
            <a:pPr>
              <a:buNone/>
            </a:pPr>
            <a:r>
              <a:rPr lang="ru-RU" sz="2400" i="1" dirty="0" smtClean="0">
                <a:latin typeface="Calibri" pitchFamily="34" charset="0"/>
              </a:rPr>
              <a:t>6. Совершенствование форм работы с одарёнными детьми.</a:t>
            </a:r>
          </a:p>
          <a:p>
            <a:endParaRPr lang="ru-RU" sz="2000" i="1" dirty="0">
              <a:latin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142900"/>
            <a:ext cx="8229600" cy="14287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         </a:t>
            </a:r>
            <a:r>
              <a:rPr lang="ru-RU" sz="3200" i="1" dirty="0" smtClean="0"/>
              <a:t>Семинары - практикумы: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> 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214282" y="500042"/>
          <a:ext cx="8358246" cy="5649242"/>
        </p:xfrm>
        <a:graphic>
          <a:graphicData uri="http://schemas.openxmlformats.org/drawingml/2006/table">
            <a:tbl>
              <a:tblPr/>
              <a:tblGrid>
                <a:gridCol w="3846315"/>
                <a:gridCol w="1368659"/>
                <a:gridCol w="1571636"/>
                <a:gridCol w="1571636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Наименование семинаров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уровень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контингент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на базе какой школы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Семинар – практикум для учителей начальных классов по теме «Система организации работы по подготовке обучающихся 4 классов к предметным олимпиадам»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Муниципальный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Учителя 4 классов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СОШ №6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Семинар  - практикум для учителей начальных классов и заместителей директоров по УВР по теме «Формирование УУД средствами урочной и внеурочной деятельности»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Региональный  (под руководством НИСПТР)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Учителя начальных классов и заместители директоров по УВР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СОШ №2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Семинар – практикум для учителей начальных классов по теме «Обучающие структуры как инструмент повышения эффективности урока»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Зональный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Учителя начальных классов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СОШ №5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Семинар – практикум для учителей начальных классов по теме «Обучающие структуры как инструмент повышения эффективности урока»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Муниципальный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Учителя начальных классов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Урмышлинская ООШ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Семинар  – практикум для учителей начальных классов и воспитателей ДОУ по теме «Преемственность начальной школы и детского сада в билингвальном образовании»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Муниципальный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Учителя начальных классов и воспитатели ДОУ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Шугуровская СОШ,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Шугуровское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ДОУ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Семинар - практикум по проблеме: «Духовно-нравственное воспитание младших школьников в рамках учебного курса «Основы религиозных культур и светской этики»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Региональный   (под руководством ИРО РТ)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Учителя начальных классов и учителя, преподающие ОРКСЭ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СОШ №5</a:t>
                      </a:r>
                    </a:p>
                  </a:txBody>
                  <a:tcPr marL="43374" marR="43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750099"/>
            <a:ext cx="8229600" cy="1500198"/>
          </a:xfrm>
        </p:spPr>
        <p:txBody>
          <a:bodyPr>
            <a:normAutofit/>
          </a:bodyPr>
          <a:lstStyle/>
          <a:p>
            <a:r>
              <a:rPr lang="ru-RU" sz="3600" i="1" dirty="0" smtClean="0"/>
              <a:t>Совещания, заседания ММО:</a:t>
            </a:r>
            <a:endParaRPr lang="ru-RU" sz="36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2" y="928670"/>
          <a:ext cx="8072494" cy="5725165"/>
        </p:xfrm>
        <a:graphic>
          <a:graphicData uri="http://schemas.openxmlformats.org/drawingml/2006/table">
            <a:tbl>
              <a:tblPr/>
              <a:tblGrid>
                <a:gridCol w="5786478"/>
                <a:gridCol w="2286016"/>
              </a:tblGrid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</a:rPr>
                        <a:t>Совещание,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заседание  ММО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</a:rPr>
                        <a:t>континген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06900" algn="l"/>
                        </a:tabLs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Заседание ММО по проблеме: «О системе методической  работы школы по обеспечению реализации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ФГОС начального общего образования»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Руководители ММО и ШМО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Заседание ММО по проблеме: «Итоги предметных олимпиад по математике и русскому языку.  Оценка достижений результатов образования в начальной школе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».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Учителя 4 классов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Заседание ММО по проблеме: «Проектная и исследовательская деятельность в начальной школе как условие формирования ключевых компетенций младших школьников»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Руководители ММО и ШМО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Заседание ММО по проблеме: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Деятельностный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метод обучения младшего школьника»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Руководители ММО и ШМО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Заседание ММО по проблеме: «Олимпиадное движение. Итоги, анализ 2015-2016 учебного года, планирование».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Руководители ММО, ШМО учителей начальных классов.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4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Совещание  по проблеме: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ahoma"/>
                        </a:rPr>
                        <a:t>«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Мониторинг качества учебных достижений обучающихся 4 классов: результаты, анализ, пути повышения качества обучения. Организация работы учителей, преподающих в 4 классах,  с демоверсиями, кодификаторами, спецификациями мониторинга учебных достижений учащихся 4 классов»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Учителя 4 классов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Совещание по проблеме: «Организация и проведение ВПР в 4 классах»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Школьные координаторы ВПР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Совещание по проблеме: «Предметные олимпиады как средство развития интеллектуальной активности младших школьников»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Учителя 3 классов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Выступления на совещаниях при заместителе начальника УО по учебно – методической работе по итогам входных и полугодовых проверочных работ в 4 классах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Заместители директоров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Заседание ММО по проблеме: «Итоги работы. Эффективность работы ШМО. Планирование работы на 2016-2017 учебный год»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Руководители ММО и ШМО</a:t>
                      </a:r>
                    </a:p>
                  </a:txBody>
                  <a:tcPr marL="42749" marR="427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38912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000" dirty="0" smtClean="0">
                <a:latin typeface="+mj-lt"/>
              </a:rPr>
              <a:t>На протяжении нескольких лет учителя начальной школы принимают самое активное участие на муниципальном этапе конкурса «Учитель года». В этом году на конкурсе «Учитель года 2016» - 5 учителей представляли начальную школу. Участники конкурса показали мастерство на должном уровне.</a:t>
            </a:r>
          </a:p>
          <a:p>
            <a:pPr>
              <a:buNone/>
            </a:pPr>
            <a:r>
              <a:rPr lang="ru-RU" sz="3000" b="1" dirty="0" smtClean="0">
                <a:latin typeface="+mj-lt"/>
              </a:rPr>
              <a:t>   Результативность:</a:t>
            </a:r>
            <a:endParaRPr lang="ru-RU" sz="3000" dirty="0" smtClean="0">
              <a:latin typeface="+mj-lt"/>
            </a:endParaRPr>
          </a:p>
          <a:p>
            <a:r>
              <a:rPr lang="ru-RU" sz="3000" dirty="0" smtClean="0">
                <a:latin typeface="+mj-lt"/>
              </a:rPr>
              <a:t>призер конкурса </a:t>
            </a:r>
            <a:r>
              <a:rPr lang="ru-RU" sz="3000" dirty="0" err="1" smtClean="0">
                <a:latin typeface="+mj-lt"/>
              </a:rPr>
              <a:t>О.Ю.Байкарова</a:t>
            </a:r>
            <a:r>
              <a:rPr lang="ru-RU" sz="3000" dirty="0" smtClean="0">
                <a:latin typeface="+mj-lt"/>
              </a:rPr>
              <a:t>, учитель начальных классов </a:t>
            </a:r>
            <a:r>
              <a:rPr lang="ru-RU" sz="3000" dirty="0" err="1" smtClean="0">
                <a:latin typeface="+mj-lt"/>
              </a:rPr>
              <a:t>Тимяшевской</a:t>
            </a:r>
            <a:r>
              <a:rPr lang="ru-RU" sz="3000" dirty="0" smtClean="0">
                <a:latin typeface="+mj-lt"/>
              </a:rPr>
              <a:t> СОШ;</a:t>
            </a:r>
          </a:p>
          <a:p>
            <a:r>
              <a:rPr lang="ru-RU" sz="3000" dirty="0" smtClean="0">
                <a:latin typeface="+mj-lt"/>
              </a:rPr>
              <a:t>лауреаты конкурса - </a:t>
            </a:r>
            <a:r>
              <a:rPr lang="ru-RU" sz="3000" dirty="0" err="1" smtClean="0">
                <a:latin typeface="+mj-lt"/>
              </a:rPr>
              <a:t>Сабитова</a:t>
            </a:r>
            <a:r>
              <a:rPr lang="ru-RU" sz="3000" dirty="0" smtClean="0">
                <a:latin typeface="+mj-lt"/>
              </a:rPr>
              <a:t> Р.Ш., учитель начальных классов </a:t>
            </a:r>
            <a:r>
              <a:rPr lang="ru-RU" sz="3000" dirty="0" err="1" smtClean="0">
                <a:latin typeface="+mj-lt"/>
              </a:rPr>
              <a:t>Шугуровской</a:t>
            </a:r>
            <a:r>
              <a:rPr lang="ru-RU" sz="3000" dirty="0" smtClean="0">
                <a:latin typeface="+mj-lt"/>
              </a:rPr>
              <a:t> СОШ, </a:t>
            </a:r>
            <a:r>
              <a:rPr lang="ru-RU" sz="3000" dirty="0" err="1" smtClean="0">
                <a:latin typeface="+mj-lt"/>
              </a:rPr>
              <a:t>А.А.Вахитова</a:t>
            </a:r>
            <a:r>
              <a:rPr lang="ru-RU" sz="3000" dirty="0" smtClean="0">
                <a:latin typeface="+mj-lt"/>
              </a:rPr>
              <a:t>, учитель начальных классов СОШ №6; </a:t>
            </a:r>
            <a:r>
              <a:rPr lang="ru-RU" sz="3000" dirty="0" err="1" smtClean="0">
                <a:latin typeface="+mj-lt"/>
              </a:rPr>
              <a:t>М.З.Шигапова</a:t>
            </a:r>
            <a:r>
              <a:rPr lang="ru-RU" sz="3000" dirty="0" smtClean="0">
                <a:latin typeface="+mj-lt"/>
              </a:rPr>
              <a:t>, учитель начальных классов СОШ №4.</a:t>
            </a:r>
            <a:r>
              <a:rPr lang="ru-RU" sz="3000" b="1" dirty="0" smtClean="0">
                <a:latin typeface="+mj-lt"/>
              </a:rPr>
              <a:t> </a:t>
            </a:r>
            <a:endParaRPr lang="ru-RU" sz="3000" dirty="0" smtClean="0">
              <a:latin typeface="+mj-lt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+mj-lt"/>
              </a:rPr>
              <a:t>  Муниципальный конкурс </a:t>
            </a:r>
            <a:r>
              <a:rPr lang="ru-RU" b="1" dirty="0" smtClean="0">
                <a:latin typeface="+mj-lt"/>
              </a:rPr>
              <a:t>«Турнир педагогических команд»</a:t>
            </a:r>
            <a:r>
              <a:rPr lang="ru-RU" dirty="0" smtClean="0">
                <a:latin typeface="+mj-lt"/>
              </a:rPr>
              <a:t>. 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  </a:t>
            </a:r>
            <a:r>
              <a:rPr lang="ru-RU" dirty="0" smtClean="0">
                <a:latin typeface="+mj-lt"/>
              </a:rPr>
              <a:t> В </a:t>
            </a:r>
            <a:r>
              <a:rPr lang="ru-RU" dirty="0" smtClean="0">
                <a:latin typeface="+mj-lt"/>
              </a:rPr>
              <a:t>конкурсе приняли участие 17 педагогических команд общеобразовательных учреждений муниципального района: ООШ №1, СОШ №2, СОШ №3, СОШ №4, СОШ №5, СОШ №7, СОШ №8, СОШ №10, Лицей №12, Тимяшевская СОШ, Подлесная ООШ, Зай - </a:t>
            </a:r>
            <a:r>
              <a:rPr lang="ru-RU" dirty="0" err="1" smtClean="0">
                <a:latin typeface="+mj-lt"/>
              </a:rPr>
              <a:t>Каратайская</a:t>
            </a:r>
            <a:r>
              <a:rPr lang="ru-RU" dirty="0" smtClean="0">
                <a:latin typeface="+mj-lt"/>
              </a:rPr>
              <a:t> ООШ, Керлигачская ООШ, Куакбашская ООШ, </a:t>
            </a:r>
            <a:r>
              <a:rPr lang="ru-RU" dirty="0" err="1" smtClean="0">
                <a:latin typeface="+mj-lt"/>
              </a:rPr>
              <a:t>Нижнечершелинская</a:t>
            </a:r>
            <a:r>
              <a:rPr lang="ru-RU" dirty="0" smtClean="0">
                <a:latin typeface="+mj-lt"/>
              </a:rPr>
              <a:t> ООШ, Урдалинская ООШ, Сугушлинская ООШ.  </a:t>
            </a:r>
          </a:p>
          <a:p>
            <a:endParaRPr lang="ru-RU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00090"/>
            <a:ext cx="8729634" cy="1571612"/>
          </a:xfrm>
        </p:spPr>
        <p:txBody>
          <a:bodyPr>
            <a:noAutofit/>
          </a:bodyPr>
          <a:lstStyle/>
          <a:p>
            <a:r>
              <a:rPr lang="ru-RU" sz="4800" dirty="0" smtClean="0"/>
              <a:t>    </a:t>
            </a:r>
            <a:r>
              <a:rPr lang="ru-RU" sz="4800" i="1" dirty="0" smtClean="0"/>
              <a:t>Турнир педагогических команд</a:t>
            </a:r>
            <a:endParaRPr lang="ru-RU" sz="48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389120"/>
          </a:xfrm>
        </p:spPr>
        <p:txBody>
          <a:bodyPr>
            <a:normAutofit fontScale="70000" lnSpcReduction="20000"/>
          </a:bodyPr>
          <a:lstStyle/>
          <a:p>
            <a:r>
              <a:rPr lang="ru-RU" sz="4000" dirty="0" smtClean="0">
                <a:latin typeface="+mj-lt"/>
              </a:rPr>
              <a:t>Победителями вне конкурса были признаны  педагогические команды учителей начальных классов СОШ №6, СОШ №13, гимназии №11, </a:t>
            </a:r>
            <a:r>
              <a:rPr lang="ru-RU" sz="4000" dirty="0" err="1" smtClean="0">
                <a:latin typeface="+mj-lt"/>
              </a:rPr>
              <a:t>Шугуровской</a:t>
            </a:r>
            <a:r>
              <a:rPr lang="ru-RU" sz="4000" dirty="0" smtClean="0">
                <a:latin typeface="+mj-lt"/>
              </a:rPr>
              <a:t> СОШ, Старописьмянской ООШ</a:t>
            </a:r>
            <a:r>
              <a:rPr lang="ru-RU" sz="4000" b="1" dirty="0" smtClean="0">
                <a:latin typeface="+mj-lt"/>
              </a:rPr>
              <a:t>.</a:t>
            </a:r>
            <a:endParaRPr lang="ru-RU" sz="4000" dirty="0" smtClean="0">
              <a:latin typeface="+mj-lt"/>
            </a:endParaRPr>
          </a:p>
          <a:p>
            <a:r>
              <a:rPr lang="ru-RU" sz="4000" dirty="0" smtClean="0">
                <a:latin typeface="+mj-lt"/>
              </a:rPr>
              <a:t>Победителем муниципального конкурса «Турнир педагогических команд» в конкурса является  команда учителей начальных классов  СОШ №5.</a:t>
            </a:r>
          </a:p>
          <a:p>
            <a:r>
              <a:rPr lang="ru-RU" sz="4000" dirty="0" smtClean="0">
                <a:latin typeface="+mj-lt"/>
              </a:rPr>
              <a:t>Призерами муниципального конкурса «Турнир педагогических команд» стали  педагогические команды учителей начальных классов </a:t>
            </a:r>
            <a:r>
              <a:rPr lang="ru-RU" sz="4000" dirty="0" err="1" smtClean="0">
                <a:latin typeface="+mj-lt"/>
              </a:rPr>
              <a:t>Куакбашской</a:t>
            </a:r>
            <a:r>
              <a:rPr lang="ru-RU" sz="4000" dirty="0" smtClean="0">
                <a:latin typeface="+mj-lt"/>
              </a:rPr>
              <a:t> ООШ,  СОШ №3.</a:t>
            </a:r>
          </a:p>
          <a:p>
            <a:pPr>
              <a:buNone/>
            </a:pPr>
            <a:endParaRPr lang="ru-RU" sz="4000" i="1" dirty="0" smtClean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642918"/>
            <a:ext cx="8229600" cy="438912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100" dirty="0" smtClean="0">
                <a:latin typeface="+mj-lt"/>
              </a:rPr>
              <a:t>    </a:t>
            </a:r>
            <a:r>
              <a:rPr lang="ru-RU" sz="5100" i="1" dirty="0" smtClean="0">
                <a:latin typeface="+mj-lt"/>
              </a:rPr>
              <a:t>Победителями номинаций муниципального конкурса «Турнир педагогических команд» стали педагогические команды следующих общеобразовательных учреждений:</a:t>
            </a:r>
          </a:p>
          <a:p>
            <a:r>
              <a:rPr lang="ru-RU" sz="5100" b="1" dirty="0" smtClean="0">
                <a:latin typeface="+mj-lt"/>
              </a:rPr>
              <a:t>В номинации «Визитка»</a:t>
            </a:r>
            <a:r>
              <a:rPr lang="ru-RU" sz="5100" dirty="0" smtClean="0">
                <a:latin typeface="+mj-lt"/>
              </a:rPr>
              <a:t> педагогические команды СОШ №5, СОШ №3, СОШ №2, </a:t>
            </a:r>
            <a:r>
              <a:rPr lang="ru-RU" sz="5100" dirty="0" err="1" smtClean="0">
                <a:latin typeface="+mj-lt"/>
              </a:rPr>
              <a:t>Урдалинской</a:t>
            </a:r>
            <a:r>
              <a:rPr lang="ru-RU" sz="5100" dirty="0" smtClean="0">
                <a:latin typeface="+mj-lt"/>
              </a:rPr>
              <a:t> ООШ, </a:t>
            </a:r>
            <a:r>
              <a:rPr lang="ru-RU" sz="5100" dirty="0" err="1" smtClean="0">
                <a:latin typeface="+mj-lt"/>
              </a:rPr>
              <a:t>Сугушлинской</a:t>
            </a:r>
            <a:r>
              <a:rPr lang="ru-RU" sz="5100" dirty="0" smtClean="0">
                <a:latin typeface="+mj-lt"/>
              </a:rPr>
              <a:t> ООШ;</a:t>
            </a:r>
          </a:p>
          <a:p>
            <a:r>
              <a:rPr lang="ru-RU" sz="5100" b="1" dirty="0" smtClean="0">
                <a:latin typeface="+mj-lt"/>
              </a:rPr>
              <a:t>В номинации «Формы и методы работы ШМО, направленные на освоение нового педагогического профессионализма» </a:t>
            </a:r>
            <a:r>
              <a:rPr lang="ru-RU" sz="5100" dirty="0" smtClean="0">
                <a:latin typeface="+mj-lt"/>
              </a:rPr>
              <a:t>педагогические команды СОШ №5, </a:t>
            </a:r>
            <a:r>
              <a:rPr lang="ru-RU" sz="5100" dirty="0" err="1" smtClean="0">
                <a:latin typeface="+mj-lt"/>
              </a:rPr>
              <a:t>Куакбашской</a:t>
            </a:r>
            <a:r>
              <a:rPr lang="ru-RU" sz="5100" dirty="0" smtClean="0">
                <a:latin typeface="+mj-lt"/>
              </a:rPr>
              <a:t> ООШ, СОШ 10;</a:t>
            </a:r>
          </a:p>
          <a:p>
            <a:r>
              <a:rPr lang="ru-RU" sz="5100" b="1" dirty="0" smtClean="0">
                <a:latin typeface="+mj-lt"/>
              </a:rPr>
              <a:t>В номинации «Диагностика образовательных результатов» </a:t>
            </a:r>
            <a:r>
              <a:rPr lang="ru-RU" sz="5100" dirty="0" smtClean="0">
                <a:latin typeface="+mj-lt"/>
              </a:rPr>
              <a:t>педагогические команды лицея №12, СОШ №8, </a:t>
            </a:r>
            <a:r>
              <a:rPr lang="ru-RU" sz="5100" dirty="0" err="1" smtClean="0">
                <a:latin typeface="+mj-lt"/>
              </a:rPr>
              <a:t>Куакбашской</a:t>
            </a:r>
            <a:r>
              <a:rPr lang="ru-RU" sz="5100" dirty="0" smtClean="0">
                <a:latin typeface="+mj-lt"/>
              </a:rPr>
              <a:t> ООШ.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142900"/>
            <a:ext cx="8229600" cy="1285860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В 2015-2016 учебном году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3</a:t>
            </a:r>
            <a:r>
              <a:rPr lang="tt-RU" sz="3200" dirty="0" smtClean="0"/>
              <a:t>4 </a:t>
            </a:r>
            <a:r>
              <a:rPr lang="ru-RU" sz="3200" dirty="0" smtClean="0"/>
              <a:t>общеобразовательных учреждений</a:t>
            </a:r>
          </a:p>
          <a:p>
            <a:r>
              <a:rPr lang="ru-RU" sz="3200" dirty="0" smtClean="0"/>
              <a:t>обучалось 3399 младших школьников </a:t>
            </a:r>
          </a:p>
          <a:p>
            <a:r>
              <a:rPr lang="ru-RU" sz="3200" dirty="0" smtClean="0"/>
              <a:t>из них 938 учащихся 1-х классов </a:t>
            </a:r>
          </a:p>
          <a:p>
            <a:r>
              <a:rPr lang="tt-RU" sz="3200" dirty="0" smtClean="0"/>
              <a:t>2461 </a:t>
            </a:r>
            <a:r>
              <a:rPr lang="ru-RU" sz="3200" dirty="0" smtClean="0"/>
              <a:t>учащихся 2- 4 классов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229600" cy="5103500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/>
              <a:t>    </a:t>
            </a:r>
            <a:r>
              <a:rPr lang="ru-RU" sz="4400" b="1" i="1" u="sng" dirty="0" smtClean="0">
                <a:latin typeface="+mj-lt"/>
              </a:rPr>
              <a:t>Сильные стороны:</a:t>
            </a:r>
            <a:endParaRPr lang="ru-RU" sz="4400" dirty="0" smtClean="0">
              <a:latin typeface="+mj-lt"/>
            </a:endParaRPr>
          </a:p>
          <a:p>
            <a:r>
              <a:rPr lang="ru-RU" sz="3200" dirty="0" smtClean="0">
                <a:latin typeface="+mj-lt"/>
              </a:rPr>
              <a:t>Продолжена работа по распространению передового педагогического опыта учителей нашего района на разных уровнях</a:t>
            </a:r>
          </a:p>
          <a:p>
            <a:endParaRPr lang="ru-RU" sz="32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        </a:t>
            </a:r>
            <a:r>
              <a:rPr lang="ru-RU" sz="4000" i="1" dirty="0" smtClean="0"/>
              <a:t>Слабые стороны</a:t>
            </a:r>
            <a:endParaRPr lang="ru-RU" sz="40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+mj-lt"/>
              </a:rPr>
              <a:t>Учителя начальных классов Ивановской ООШ, Ново – </a:t>
            </a:r>
            <a:r>
              <a:rPr lang="ru-RU" dirty="0" err="1" smtClean="0">
                <a:latin typeface="+mj-lt"/>
              </a:rPr>
              <a:t>Сережкинской</a:t>
            </a:r>
            <a:r>
              <a:rPr lang="ru-RU" dirty="0" smtClean="0">
                <a:latin typeface="+mj-lt"/>
              </a:rPr>
              <a:t> ООШ, </a:t>
            </a:r>
            <a:r>
              <a:rPr lang="ru-RU" dirty="0" err="1" smtClean="0">
                <a:latin typeface="+mj-lt"/>
              </a:rPr>
              <a:t>Старокувакской</a:t>
            </a:r>
            <a:r>
              <a:rPr lang="ru-RU" dirty="0" smtClean="0">
                <a:latin typeface="+mj-lt"/>
              </a:rPr>
              <a:t> СОШ, </a:t>
            </a:r>
            <a:r>
              <a:rPr lang="ru-RU" dirty="0" err="1" smtClean="0">
                <a:latin typeface="+mj-lt"/>
              </a:rPr>
              <a:t>Зеленорощинской</a:t>
            </a:r>
            <a:r>
              <a:rPr lang="ru-RU" dirty="0" smtClean="0">
                <a:latin typeface="+mj-lt"/>
              </a:rPr>
              <a:t> СОШ, </a:t>
            </a:r>
            <a:r>
              <a:rPr lang="ru-RU" dirty="0" err="1" smtClean="0">
                <a:latin typeface="+mj-lt"/>
              </a:rPr>
              <a:t>Урмышлинской</a:t>
            </a:r>
            <a:r>
              <a:rPr lang="ru-RU" dirty="0" smtClean="0">
                <a:latin typeface="+mj-lt"/>
              </a:rPr>
              <a:t> ООШ, </a:t>
            </a:r>
            <a:r>
              <a:rPr lang="ru-RU" dirty="0" err="1" smtClean="0">
                <a:latin typeface="+mj-lt"/>
              </a:rPr>
              <a:t>Сарабикуловской</a:t>
            </a:r>
            <a:r>
              <a:rPr lang="ru-RU" dirty="0" smtClean="0">
                <a:latin typeface="+mj-lt"/>
              </a:rPr>
              <a:t> ООШ, </a:t>
            </a:r>
            <a:r>
              <a:rPr lang="ru-RU" dirty="0" err="1" smtClean="0">
                <a:latin typeface="+mj-lt"/>
              </a:rPr>
              <a:t>Новочершелинской</a:t>
            </a:r>
            <a:r>
              <a:rPr lang="ru-RU" dirty="0" smtClean="0">
                <a:latin typeface="+mj-lt"/>
              </a:rPr>
              <a:t> НШДС, </a:t>
            </a:r>
            <a:r>
              <a:rPr lang="ru-RU" dirty="0" err="1" smtClean="0">
                <a:latin typeface="+mj-lt"/>
              </a:rPr>
              <a:t>Новоиштирякской</a:t>
            </a:r>
            <a:r>
              <a:rPr lang="ru-RU" dirty="0" smtClean="0">
                <a:latin typeface="+mj-lt"/>
              </a:rPr>
              <a:t> НШДС, </a:t>
            </a:r>
            <a:r>
              <a:rPr lang="ru-RU" dirty="0" err="1" smtClean="0">
                <a:latin typeface="+mj-lt"/>
              </a:rPr>
              <a:t>Федотовской</a:t>
            </a:r>
            <a:r>
              <a:rPr lang="ru-RU" dirty="0" smtClean="0">
                <a:latin typeface="+mj-lt"/>
              </a:rPr>
              <a:t> ООШ, Мордва – </a:t>
            </a:r>
            <a:r>
              <a:rPr lang="ru-RU" dirty="0" err="1" smtClean="0">
                <a:latin typeface="+mj-lt"/>
              </a:rPr>
              <a:t>Карамалкинской</a:t>
            </a:r>
            <a:r>
              <a:rPr lang="ru-RU" dirty="0" smtClean="0">
                <a:latin typeface="+mj-lt"/>
              </a:rPr>
              <a:t> ООШ, </a:t>
            </a:r>
            <a:r>
              <a:rPr lang="ru-RU" dirty="0" err="1" smtClean="0">
                <a:latin typeface="+mj-lt"/>
              </a:rPr>
              <a:t>Старо-Иштирякской</a:t>
            </a:r>
            <a:r>
              <a:rPr lang="ru-RU" dirty="0" smtClean="0">
                <a:latin typeface="+mj-lt"/>
              </a:rPr>
              <a:t> ООШ не принимали </a:t>
            </a:r>
            <a:r>
              <a:rPr lang="ru-RU" b="1" dirty="0" smtClean="0">
                <a:latin typeface="+mj-lt"/>
              </a:rPr>
              <a:t>должного </a:t>
            </a:r>
            <a:r>
              <a:rPr lang="ru-RU" dirty="0" smtClean="0">
                <a:latin typeface="+mj-lt"/>
              </a:rPr>
              <a:t>участия в конкурсах различного уровня</a:t>
            </a:r>
            <a:r>
              <a:rPr lang="ru-RU" b="1" dirty="0" smtClean="0">
                <a:latin typeface="+mj-lt"/>
              </a:rPr>
              <a:t>. </a:t>
            </a:r>
            <a:endParaRPr lang="ru-RU" dirty="0" smtClean="0">
              <a:latin typeface="+mj-lt"/>
            </a:endParaRPr>
          </a:p>
          <a:p>
            <a:endParaRPr lang="ru-RU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2800" b="1" i="1" dirty="0" smtClean="0">
                <a:latin typeface="+mj-lt"/>
              </a:rPr>
              <a:t>Рекомендации на 2016-2017 учебный год:</a:t>
            </a:r>
            <a:endParaRPr lang="ru-RU" sz="2800" i="1" dirty="0" smtClean="0">
              <a:latin typeface="+mj-lt"/>
            </a:endParaRP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3200" dirty="0" smtClean="0">
                <a:latin typeface="+mj-lt"/>
              </a:rPr>
              <a:t>Учителям начальных классов необходимо работать над самосовершенствованием, профессиональным ростом.</a:t>
            </a:r>
          </a:p>
          <a:p>
            <a:endParaRPr lang="ru-RU" sz="32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60472"/>
          </a:xfrm>
        </p:spPr>
        <p:txBody>
          <a:bodyPr vert="horz" lIns="0" rIns="0" bIns="0" anchor="b">
            <a:normAutofit fontScale="90000"/>
          </a:bodyPr>
          <a:lstStyle/>
          <a:p>
            <a:r>
              <a:rPr lang="ru-RU" sz="3600" i="1" dirty="0" smtClean="0"/>
              <a:t>Направления повышения качества учебно-воспитательного процесса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928802"/>
          <a:ext cx="8229600" cy="4483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2984"/>
          </a:xfrm>
        </p:spPr>
        <p:txBody>
          <a:bodyPr/>
          <a:lstStyle/>
          <a:p>
            <a:r>
              <a:rPr lang="ru-RU" dirty="0" smtClean="0"/>
              <a:t>          </a:t>
            </a:r>
            <a:r>
              <a:rPr lang="ru-RU" sz="4400" i="1" dirty="0" smtClean="0"/>
              <a:t>Посещение уроков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i="1" dirty="0" smtClean="0">
                <a:latin typeface="Calibri" pitchFamily="34" charset="0"/>
              </a:rPr>
              <a:t>К сожалению, в настоящее время в начальном образовании еще преобладает «</a:t>
            </a:r>
            <a:r>
              <a:rPr lang="ru-RU" sz="3600" i="1" dirty="0" err="1" smtClean="0">
                <a:latin typeface="Calibri" pitchFamily="34" charset="0"/>
              </a:rPr>
              <a:t>знаниевый</a:t>
            </a:r>
            <a:r>
              <a:rPr lang="ru-RU" sz="3600" i="1" dirty="0" smtClean="0">
                <a:latin typeface="Calibri" pitchFamily="34" charset="0"/>
              </a:rPr>
              <a:t> подход», в результате чего учителя стараются осваивать и внедрять расширенное содержание образования, заложенное в новые УМК при этом технология урока часто остается традиционной. </a:t>
            </a:r>
          </a:p>
          <a:p>
            <a:endParaRPr lang="ru-RU" sz="3600" i="1" dirty="0">
              <a:latin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            Сильные стороны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+mj-lt"/>
              </a:rPr>
              <a:t>   Посещённые уроки в начальных классах показали хороший профессиональный уровень учителей начальной школы. На оптимальном методическом уровне преподавания проведены 62 уроков и 2 внеурочных занятий,  на хорошем – 58 уроков и 2 внеурочных занятия. Учителя используют в образовательной практике учебно-методические разработки и материалы, ориентированные на стандарты нового поколения, используют современные образовательные технологии, осознают необходимость перехода на развивающие системы обучения.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-816399"/>
            <a:ext cx="8229600" cy="1632798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             Слабые </a:t>
            </a:r>
            <a:r>
              <a:rPr lang="ru-RU" sz="4400" i="1" dirty="0" smtClean="0"/>
              <a:t>стороны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482442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+mj-lt"/>
              </a:rPr>
              <a:t>на</a:t>
            </a:r>
            <a:r>
              <a:rPr lang="ru-RU" sz="2400" b="1" dirty="0" smtClean="0">
                <a:latin typeface="+mj-lt"/>
              </a:rPr>
              <a:t> </a:t>
            </a:r>
            <a:r>
              <a:rPr lang="ru-RU" sz="2400" dirty="0" smtClean="0">
                <a:latin typeface="+mj-lt"/>
              </a:rPr>
              <a:t> допустимом уровне проведены – 6 уроков (СОШ №3, СОШ №4, Шугуровская СОШ, Ново – </a:t>
            </a:r>
            <a:r>
              <a:rPr lang="ru-RU" sz="2400" dirty="0" err="1" smtClean="0">
                <a:latin typeface="+mj-lt"/>
              </a:rPr>
              <a:t>Сережкинская</a:t>
            </a:r>
            <a:r>
              <a:rPr lang="ru-RU" sz="2400" dirty="0" smtClean="0">
                <a:latin typeface="+mj-lt"/>
              </a:rPr>
              <a:t> ООШ.</a:t>
            </a:r>
          </a:p>
          <a:p>
            <a:r>
              <a:rPr lang="ru-RU" sz="2400" dirty="0" smtClean="0">
                <a:latin typeface="+mj-lt"/>
              </a:rPr>
              <a:t>на критическом уровне проведены – 5 уроков (ООШ №1, СОШ №4, Шугуровская СОШ, </a:t>
            </a:r>
            <a:r>
              <a:rPr lang="ru-RU" sz="2400" dirty="0" err="1" smtClean="0">
                <a:latin typeface="+mj-lt"/>
              </a:rPr>
              <a:t>Староиштирякская</a:t>
            </a:r>
            <a:r>
              <a:rPr lang="ru-RU" sz="2400" dirty="0" smtClean="0">
                <a:latin typeface="+mj-lt"/>
              </a:rPr>
              <a:t> ООШ)</a:t>
            </a:r>
          </a:p>
          <a:p>
            <a:pPr>
              <a:buNone/>
            </a:pPr>
            <a:endParaRPr lang="ru-RU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преобладает «</a:t>
            </a:r>
            <a:r>
              <a:rPr lang="ru-RU" sz="2400" dirty="0" err="1" smtClean="0">
                <a:latin typeface="+mj-lt"/>
              </a:rPr>
              <a:t>знаниевый</a:t>
            </a:r>
            <a:r>
              <a:rPr lang="ru-RU" sz="2400" dirty="0" smtClean="0">
                <a:latin typeface="+mj-lt"/>
              </a:rPr>
              <a:t> подход», в результате чего учителя стараются осваивать и внедрять расширенное содержание образования, заложенное в новые УМК при этом технология урока часто остается традиционной.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85776"/>
            <a:ext cx="8229600" cy="1071546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      Тематическое изучение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i="1" dirty="0" smtClean="0">
                <a:latin typeface="+mj-lt"/>
              </a:rPr>
              <a:t>    </a:t>
            </a:r>
            <a:r>
              <a:rPr lang="ru-RU" sz="2000" dirty="0" smtClean="0">
                <a:latin typeface="+mj-lt"/>
              </a:rPr>
              <a:t>Хороший уровень научно-методической подготовленности администрации и учителей начальных классов школ муниципального района </a:t>
            </a:r>
            <a:r>
              <a:rPr lang="ru-RU" sz="2000" b="1" dirty="0" smtClean="0">
                <a:latin typeface="+mj-lt"/>
              </a:rPr>
              <a:t>определило тематическое изучение</a:t>
            </a:r>
            <a:r>
              <a:rPr lang="ru-RU" sz="2000" dirty="0" smtClean="0">
                <a:latin typeface="+mj-lt"/>
              </a:rPr>
              <a:t> по следующим направлениям: </a:t>
            </a:r>
          </a:p>
          <a:p>
            <a:r>
              <a:rPr lang="ru-RU" sz="2000" dirty="0" smtClean="0">
                <a:latin typeface="+mj-lt"/>
              </a:rPr>
              <a:t>состояние организации научно - методической работы в рамках реализации ФГОС НОО (Сугушлинская ООШ);</a:t>
            </a:r>
          </a:p>
          <a:p>
            <a:r>
              <a:rPr lang="ru-RU" sz="2000" dirty="0" smtClean="0">
                <a:latin typeface="+mj-lt"/>
              </a:rPr>
              <a:t>программы «Одаренные дети»  (СОШ №6);</a:t>
            </a:r>
          </a:p>
          <a:p>
            <a:r>
              <a:rPr lang="ru-RU" sz="2000" dirty="0" smtClean="0">
                <a:latin typeface="+mj-lt"/>
              </a:rPr>
              <a:t>преподавание русского языка, литературного чтения, ОРКСЭ (СОШ №13);</a:t>
            </a:r>
          </a:p>
          <a:p>
            <a:r>
              <a:rPr lang="ru-RU" sz="2000" dirty="0" smtClean="0">
                <a:latin typeface="+mj-lt"/>
              </a:rPr>
              <a:t> применение современных методик, технологий, приемов на уроках и во внеурочной деятельности учителями начальных классов (Шугуровская СОШ);</a:t>
            </a:r>
          </a:p>
          <a:p>
            <a:r>
              <a:rPr lang="ru-RU" sz="2000" dirty="0" smtClean="0">
                <a:latin typeface="+mj-lt"/>
              </a:rPr>
              <a:t>организация работы по подготовке учащихся 4 классов к Всероссийским проверочным работам (СОШ №7, гимназия №11);</a:t>
            </a:r>
          </a:p>
          <a:p>
            <a:r>
              <a:rPr lang="ru-RU" sz="2000" dirty="0" smtClean="0">
                <a:latin typeface="+mj-lt"/>
              </a:rPr>
              <a:t>аналитическая деятельность организации научно – методической работы в рамках реализации ФГОС НОО (Сугушлинская ООШ)</a:t>
            </a:r>
            <a:endParaRPr lang="ru-RU" sz="20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5721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i="1" dirty="0" smtClean="0">
                <a:latin typeface="Calibri" pitchFamily="34" charset="0"/>
              </a:rPr>
              <a:t>    </a:t>
            </a:r>
            <a:r>
              <a:rPr lang="ru-RU" sz="4400" b="1" i="1" dirty="0" smtClean="0">
                <a:latin typeface="Calibri" pitchFamily="34" charset="0"/>
              </a:rPr>
              <a:t>Выводы:</a:t>
            </a:r>
            <a:r>
              <a:rPr lang="ru-RU" sz="4400" i="1" dirty="0" smtClean="0">
                <a:latin typeface="Calibri" pitchFamily="34" charset="0"/>
              </a:rPr>
              <a:t> </a:t>
            </a:r>
          </a:p>
          <a:p>
            <a:pPr>
              <a:buNone/>
            </a:pPr>
            <a:r>
              <a:rPr lang="ru-RU" sz="2800" i="1" dirty="0" smtClean="0">
                <a:latin typeface="Calibri" pitchFamily="34" charset="0"/>
              </a:rPr>
              <a:t>    </a:t>
            </a:r>
            <a:r>
              <a:rPr lang="ru-RU" sz="3200" i="1" dirty="0" smtClean="0">
                <a:latin typeface="Calibri" pitchFamily="34" charset="0"/>
              </a:rPr>
              <a:t>Научно-методическая подготовленность администрации и учителей начальных классов школ муниципального района на достаточно хорошем уровне. По итогам тематических изучений указаны положительные стороны и недостатки в работе, составлены справки и приказы по итогам, где даны рекомендации для совершенствования дальнейшей работы в данных направлениях.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867524"/>
          </a:xfrm>
        </p:spPr>
        <p:txBody>
          <a:bodyPr vert="horz" lIns="0" rIns="0" bIns="0" anchor="b">
            <a:normAutofit/>
          </a:bodyPr>
          <a:lstStyle/>
          <a:p>
            <a:r>
              <a:rPr lang="ru-RU" sz="3600" i="1" dirty="0" smtClean="0"/>
              <a:t>Вариативность реализуемых УМК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85786" y="1357298"/>
          <a:ext cx="5786478" cy="5286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4" name="Picture 3" descr="C:\Users\Данияр\Desktop\images (1)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7969" y="1466072"/>
            <a:ext cx="2357426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       Методическая тема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i="1" dirty="0" smtClean="0">
                <a:latin typeface="Calibri" pitchFamily="34" charset="0"/>
              </a:rPr>
              <a:t>    </a:t>
            </a:r>
            <a:r>
              <a:rPr lang="ru-RU" sz="4000" i="1" dirty="0" smtClean="0">
                <a:latin typeface="+mj-lt"/>
              </a:rPr>
              <a:t>«Современный урок в контексте содержания ФГОС средствами современных УМК» </a:t>
            </a:r>
            <a:endParaRPr lang="ru-RU" sz="4000" i="1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4" y="1071546"/>
          <a:ext cx="8001056" cy="5285098"/>
        </p:xfrm>
        <a:graphic>
          <a:graphicData uri="http://schemas.openxmlformats.org/drawingml/2006/table">
            <a:tbl>
              <a:tblPr/>
              <a:tblGrid>
                <a:gridCol w="1925470"/>
                <a:gridCol w="1007284"/>
                <a:gridCol w="1095236"/>
                <a:gridCol w="1095236"/>
                <a:gridCol w="1095236"/>
                <a:gridCol w="1782594"/>
              </a:tblGrid>
              <a:tr h="42862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2014-2015 учебный год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2015-2016 учебный год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03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УМК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Количество классов 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Процент от общего количества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УМК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Количество классов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Процент от общего количества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1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«Развивающая система Л.В.Занкова»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6,5%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«Развивающая система Л.В.Занкова»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6,5%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«Школа 2100»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36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17,8%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«Школа 2100»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1450" algn="l"/>
                        </a:tabLs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	     34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16,9%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«Школа России»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99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49,3%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«Школа России»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99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49,3%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«Нач.школа ХХ1 века»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53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26,4%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«Нач.школа ХХ1 века»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53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26,4%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968">
                <a:tc>
                  <a:txBody>
                    <a:bodyPr/>
                    <a:lstStyle/>
                    <a:p>
                      <a:endParaRPr lang="ru-RU" sz="1400" b="1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«Перспектива»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+mj-lt"/>
                          <a:ea typeface="Times New Roman"/>
                          <a:cs typeface="Times New Roman"/>
                        </a:rPr>
                        <a:t>             2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j-lt"/>
                          <a:ea typeface="Times New Roman"/>
                          <a:cs typeface="Times New Roman"/>
                        </a:rPr>
                        <a:t>          0,9%</a:t>
                      </a:r>
                    </a:p>
                  </a:txBody>
                  <a:tcPr marL="64168" marR="641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b="1" smtClean="0">
                <a:solidFill>
                  <a:schemeClr val="accent1">
                    <a:lumMod val="75000"/>
                  </a:schemeClr>
                </a:solidFill>
              </a:rPr>
              <a:pPr>
                <a:defRPr/>
              </a:pPr>
              <a:t>31</a:t>
            </a:fld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-1714544" y="428604"/>
            <a:ext cx="8929718" cy="2771796"/>
          </a:xfrm>
        </p:spPr>
        <p:txBody>
          <a:bodyPr>
            <a:normAutofit/>
          </a:bodyPr>
          <a:lstStyle/>
          <a:p>
            <a:r>
              <a:rPr lang="ru-RU" sz="5400" i="1" dirty="0" smtClean="0"/>
              <a:t>Результативность </a:t>
            </a:r>
            <a:br>
              <a:rPr lang="ru-RU" sz="5400" i="1" dirty="0" smtClean="0"/>
            </a:br>
            <a:r>
              <a:rPr lang="ru-RU" sz="5400" i="1" dirty="0" smtClean="0"/>
              <a:t>обучения </a:t>
            </a:r>
            <a:r>
              <a:rPr lang="ru-RU" sz="5400" i="1" dirty="0" smtClean="0"/>
              <a:t/>
            </a:r>
            <a:br>
              <a:rPr lang="ru-RU" sz="5400" i="1" dirty="0" smtClean="0"/>
            </a:br>
            <a:r>
              <a:rPr lang="ru-RU" sz="5400" i="1" dirty="0" smtClean="0"/>
              <a:t>в начальной школе</a:t>
            </a:r>
            <a:endParaRPr lang="ru-RU" sz="5400" i="1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72352019"/>
              </p:ext>
            </p:extLst>
          </p:nvPr>
        </p:nvGraphicFramePr>
        <p:xfrm>
          <a:off x="214282" y="357167"/>
          <a:ext cx="8822214" cy="4529181"/>
        </p:xfrm>
        <a:graphic>
          <a:graphicData uri="http://schemas.openxmlformats.org/drawingml/2006/table">
            <a:tbl>
              <a:tblPr/>
              <a:tblGrid>
                <a:gridCol w="714380"/>
                <a:gridCol w="714380"/>
                <a:gridCol w="714380"/>
                <a:gridCol w="714380"/>
                <a:gridCol w="857256"/>
                <a:gridCol w="857256"/>
                <a:gridCol w="714380"/>
                <a:gridCol w="785818"/>
                <a:gridCol w="571504"/>
                <a:gridCol w="571504"/>
                <a:gridCol w="714380"/>
                <a:gridCol w="892596"/>
              </a:tblGrid>
              <a:tr h="500065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spc="-2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2014-2015 </a:t>
                      </a:r>
                      <a:r>
                        <a:rPr lang="ru-RU" sz="1800" b="1" i="1" spc="-20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учебный год</a:t>
                      </a:r>
                      <a:endParaRPr lang="ru-RU" sz="1800" b="1" i="1" dirty="0">
                        <a:solidFill>
                          <a:srgbClr val="FF0000"/>
                        </a:solidFill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2015-2016 </a:t>
                      </a:r>
                      <a:r>
                        <a:rPr lang="ru-RU" sz="1800" b="1" i="1" dirty="0">
                          <a:solidFill>
                            <a:srgbClr val="FF0000"/>
                          </a:solidFill>
                          <a:latin typeface="Calibri" pitchFamily="34" charset="0"/>
                          <a:ea typeface="Times New Roman"/>
                          <a:cs typeface="Times New Roman"/>
                        </a:rPr>
                        <a:t>учебный год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53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spc="-1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Успеваемость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kern="1200" spc="0" baseline="0" dirty="0" err="1" smtClean="0">
                          <a:latin typeface="+mj-lt"/>
                          <a:ea typeface="Times New Roman"/>
                          <a:cs typeface="Times New Roman"/>
                        </a:rPr>
                        <a:t>Кач</a:t>
                      </a:r>
                      <a:r>
                        <a:rPr lang="ru-RU" sz="2000" b="0" i="1" kern="1200" spc="0" baseline="0" dirty="0" smtClean="0">
                          <a:latin typeface="+mj-lt"/>
                          <a:ea typeface="Times New Roman"/>
                          <a:cs typeface="Times New Roman"/>
                        </a:rPr>
                        <a:t>-во по русскому языку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1" spc="-40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Качество</a:t>
                      </a:r>
                      <a:r>
                        <a:rPr lang="ru-RU" sz="2000" b="0" i="1" spc="-40" baseline="0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 по</a:t>
                      </a:r>
                      <a:r>
                        <a:rPr lang="ru-RU" sz="2000" b="0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м</a:t>
                      </a:r>
                      <a:r>
                        <a:rPr lang="ru-RU" sz="2000" b="0" i="1" spc="-25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атематике</a:t>
                      </a:r>
                      <a:endParaRPr lang="ru-RU" sz="2000" b="0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1" dirty="0" err="1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Кач</a:t>
                      </a:r>
                      <a:r>
                        <a:rPr lang="ru-RU" sz="2000" b="0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-во</a:t>
                      </a:r>
                      <a:r>
                        <a:rPr lang="ru-RU" sz="2000" b="0" i="1" baseline="0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 по</a:t>
                      </a:r>
                      <a:endParaRPr lang="ru-RU" sz="2000" b="0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рус.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яз.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1" spc="-75" dirty="0" err="1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Кач</a:t>
                      </a:r>
                      <a:r>
                        <a:rPr lang="ru-RU" sz="2000" b="0" i="1" spc="-75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-во</a:t>
                      </a:r>
                      <a:r>
                        <a:rPr lang="ru-RU" sz="2000" b="0" i="1" spc="-75" baseline="0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 по </a:t>
                      </a:r>
                      <a:r>
                        <a:rPr lang="ru-RU" sz="2000" b="0" i="1" spc="-30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математике</a:t>
                      </a:r>
                      <a:endParaRPr lang="ru-RU" sz="2000" b="0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41146">
                <a:tc>
                  <a:txBody>
                    <a:bodyPr/>
                    <a:lstStyle/>
                    <a:p>
                      <a:pPr marR="635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Кол-</a:t>
                      </a:r>
                      <a:r>
                        <a:rPr lang="ru-RU" sz="2000" b="0" i="1" spc="-2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во уд.</a:t>
                      </a: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i="1" spc="-3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и </a:t>
                      </a:r>
                      <a:r>
                        <a:rPr lang="ru-RU" sz="2000" b="0" i="1" spc="-30" dirty="0" err="1">
                          <a:latin typeface="Calibri" pitchFamily="34" charset="0"/>
                          <a:ea typeface="Times New Roman"/>
                          <a:cs typeface="Times New Roman"/>
                        </a:rPr>
                        <a:t>отл</a:t>
                      </a:r>
                      <a:r>
                        <a:rPr lang="ru-RU" sz="2000" b="0" i="1" spc="-3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b="0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1">
                          <a:latin typeface="Calibri" pitchFamily="34" charset="0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3683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Кол-во на «2»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Кол-</a:t>
                      </a:r>
                      <a:r>
                        <a:rPr lang="ru-RU" sz="2000" b="0" i="1" spc="-3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во уд.  и </a:t>
                      </a:r>
                      <a:r>
                        <a:rPr lang="ru-RU" sz="2000" b="0" i="1" spc="-30" dirty="0" err="1">
                          <a:latin typeface="Calibri" pitchFamily="34" charset="0"/>
                          <a:ea typeface="Times New Roman"/>
                          <a:cs typeface="Times New Roman"/>
                        </a:rPr>
                        <a:t>отл</a:t>
                      </a:r>
                      <a:r>
                        <a:rPr lang="ru-RU" sz="2000" b="0" i="1" spc="-3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b="0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1">
                          <a:latin typeface="Calibri" pitchFamily="34" charset="0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3683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Кол-во на «2»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%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83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1660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68%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99,6%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spc="70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73,2%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76,5%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1660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68</a:t>
                      </a:r>
                      <a:r>
                        <a:rPr lang="ru-RU" sz="2000" b="1" i="1" baseline="0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,1%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17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99,3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70,3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Calibri" pitchFamily="34" charset="0"/>
                          <a:ea typeface="Times New Roman"/>
                          <a:cs typeface="Times New Roman"/>
                        </a:rPr>
                        <a:t>72,8</a:t>
                      </a:r>
                      <a:endParaRPr lang="ru-RU" sz="2000" b="1" i="1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00034" y="476672"/>
            <a:ext cx="8229600" cy="648072"/>
          </a:xfrm>
        </p:spPr>
        <p:txBody>
          <a:bodyPr vert="horz" lIns="0" rIns="0" bIns="0" anchor="b">
            <a:normAutofit/>
          </a:bodyPr>
          <a:lstStyle/>
          <a:p>
            <a:r>
              <a:rPr lang="ru-RU" sz="3600" i="1" dirty="0" smtClean="0"/>
              <a:t>Показатели качества обучения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43654956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357166"/>
          <a:ext cx="7858180" cy="5846468"/>
        </p:xfrm>
        <a:graphic>
          <a:graphicData uri="http://schemas.openxmlformats.org/drawingml/2006/table">
            <a:tbl>
              <a:tblPr/>
              <a:tblGrid>
                <a:gridCol w="3429024"/>
                <a:gridCol w="2500330"/>
                <a:gridCol w="1928826"/>
              </a:tblGrid>
              <a:tr h="1143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Times New Roman"/>
                          <a:cs typeface="Times New Roman"/>
                        </a:rPr>
                        <a:t>2014-2015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Times New Roman"/>
                          <a:cs typeface="Times New Roman"/>
                        </a:rPr>
                        <a:t>2015-2016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j-lt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+mj-lt"/>
                          <a:ea typeface="Times New Roman"/>
                          <a:cs typeface="Times New Roman"/>
                        </a:rPr>
                        <a:t>76%</a:t>
                      </a:r>
                      <a:endParaRPr lang="ru-RU" sz="240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Times New Roman"/>
                          <a:cs typeface="Times New Roman"/>
                        </a:rPr>
                        <a:t>73%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j-lt"/>
                          <a:ea typeface="Times New Roman"/>
                          <a:cs typeface="Times New Roman"/>
                        </a:rPr>
                        <a:t>Русский язык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Times New Roman"/>
                          <a:cs typeface="Times New Roman"/>
                        </a:rPr>
                        <a:t>76%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Times New Roman"/>
                          <a:cs typeface="Times New Roman"/>
                        </a:rPr>
                        <a:t>78%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j-lt"/>
                          <a:ea typeface="Times New Roman"/>
                          <a:cs typeface="Times New Roman"/>
                        </a:rPr>
                        <a:t>Окружающий мир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+mj-lt"/>
                          <a:ea typeface="Times New Roman"/>
                          <a:cs typeface="Times New Roman"/>
                        </a:rPr>
                        <a:t>78,8%</a:t>
                      </a:r>
                      <a:endParaRPr lang="ru-RU" sz="240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Times New Roman"/>
                          <a:cs typeface="Times New Roman"/>
                        </a:rPr>
                        <a:t>73%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15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j-lt"/>
                          <a:ea typeface="Times New Roman"/>
                          <a:cs typeface="Times New Roman"/>
                        </a:rPr>
                        <a:t>Читательская грамотность (метапредметная деятельность)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+mj-lt"/>
                          <a:ea typeface="Times New Roman"/>
                          <a:cs typeface="Times New Roman"/>
                        </a:rPr>
                        <a:t>74%</a:t>
                      </a:r>
                      <a:endParaRPr lang="ru-RU" sz="240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+mj-lt"/>
                          <a:ea typeface="Times New Roman"/>
                          <a:cs typeface="Times New Roman"/>
                        </a:rPr>
                        <a:t>Проектная деятельность (метапредметная деятельность)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+mj-lt"/>
                          <a:ea typeface="Times New Roman"/>
                          <a:cs typeface="Times New Roman"/>
                        </a:rPr>
                        <a:t>75,8%</a:t>
                      </a:r>
                      <a:endParaRPr lang="ru-RU" sz="240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2400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ВПР по математике</a:t>
            </a:r>
            <a:endParaRPr lang="ru-RU" sz="4400" i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7132198" cy="4815945"/>
        </p:xfrm>
        <a:graphic>
          <a:graphicData uri="http://schemas.openxmlformats.org/drawingml/2006/table">
            <a:tbl>
              <a:tblPr/>
              <a:tblGrid>
                <a:gridCol w="85976"/>
                <a:gridCol w="1466874"/>
                <a:gridCol w="876042"/>
                <a:gridCol w="248846"/>
                <a:gridCol w="822724"/>
                <a:gridCol w="785818"/>
                <a:gridCol w="285752"/>
                <a:gridCol w="1071570"/>
                <a:gridCol w="1000132"/>
                <a:gridCol w="428628"/>
                <a:gridCol w="59836"/>
              </a:tblGrid>
              <a:tr h="57150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Calibri"/>
                          <a:ea typeface="Times New Roman"/>
                        </a:rPr>
                        <a:t>Предмет</a:t>
                      </a:r>
                      <a:endParaRPr lang="ru-RU" sz="2000" dirty="0">
                        <a:latin typeface="Calibri"/>
                        <a:ea typeface="Times New Roman"/>
                      </a:endParaRPr>
                    </a:p>
                  </a:txBody>
                  <a:tcPr marL="60576" marR="60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Calibri"/>
                          <a:ea typeface="Times New Roman"/>
                        </a:rPr>
                        <a:t>2014-2015</a:t>
                      </a:r>
                      <a:endParaRPr lang="ru-RU" sz="2000" dirty="0">
                        <a:latin typeface="Calibri"/>
                        <a:ea typeface="Times New Roman"/>
                      </a:endParaRPr>
                    </a:p>
                  </a:txBody>
                  <a:tcPr marL="60576" marR="60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Calibri"/>
                          <a:ea typeface="Times New Roman"/>
                        </a:rPr>
                        <a:t>2015-2016</a:t>
                      </a:r>
                      <a:endParaRPr lang="ru-RU" sz="2000" dirty="0">
                        <a:latin typeface="Calibri"/>
                        <a:ea typeface="Times New Roman"/>
                      </a:endParaRPr>
                    </a:p>
                  </a:txBody>
                  <a:tcPr marL="60576" marR="60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86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>
                          <a:latin typeface="Calibri"/>
                          <a:ea typeface="Times New Roman"/>
                        </a:rPr>
                        <a:t>Математика</a:t>
                      </a:r>
                    </a:p>
                  </a:txBody>
                  <a:tcPr marL="60576" marR="60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Calibri"/>
                          <a:ea typeface="Times New Roman"/>
                        </a:rPr>
                        <a:t>76%</a:t>
                      </a:r>
                      <a:endParaRPr lang="ru-RU" sz="2000" dirty="0">
                        <a:latin typeface="Calibri"/>
                        <a:ea typeface="Times New Roman"/>
                      </a:endParaRPr>
                    </a:p>
                  </a:txBody>
                  <a:tcPr marL="60576" marR="60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Calibri"/>
                          <a:ea typeface="Times New Roman"/>
                        </a:rPr>
                        <a:t>73%</a:t>
                      </a:r>
                      <a:endParaRPr lang="ru-RU" sz="2000" dirty="0">
                        <a:latin typeface="Calibri"/>
                        <a:ea typeface="Times New Roman"/>
                      </a:endParaRPr>
                    </a:p>
                  </a:txBody>
                  <a:tcPr marL="60576" marR="60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</a:endParaRPr>
                    </a:p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                                       Статистика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по </a:t>
                      </a: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отметкам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5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700">
                        <a:solidFill>
                          <a:srgbClr val="000000"/>
                        </a:solidFill>
                        <a:latin typeface="MS Sans Serif"/>
                        <a:ea typeface="Times New Roman"/>
                        <a:cs typeface="MS Sans Serif"/>
                      </a:endParaRPr>
                    </a:p>
                  </a:txBody>
                  <a:tcPr marL="8413" marR="841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9525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Arial"/>
                        <a:ea typeface="Times New Roman"/>
                      </a:endParaRPr>
                    </a:p>
                  </a:txBody>
                  <a:tcPr marL="8413" marR="841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500">
                        <a:solidFill>
                          <a:srgbClr val="000000"/>
                        </a:solidFill>
                        <a:latin typeface="MS Sans Serif"/>
                        <a:ea typeface="Times New Roman"/>
                        <a:cs typeface="MS Sans Serif"/>
                      </a:endParaRPr>
                    </a:p>
                  </a:txBody>
                  <a:tcPr marL="8413" marR="841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28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ОО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Кол-во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уч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.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Распределение групп баллов в %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4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1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Республика Татарстан</a:t>
                      </a:r>
                      <a:endParaRPr lang="ru-RU" sz="1600">
                        <a:latin typeface="Calibri"/>
                        <a:ea typeface="Times New Roman"/>
                      </a:endParaRPr>
                    </a:p>
                  </a:txBody>
                  <a:tcPr marL="8413" marR="8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34609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0.71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15.2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25.4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58.7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2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Лениногорский муниципальный район</a:t>
                      </a:r>
                      <a:endParaRPr lang="ru-RU" sz="1600">
                        <a:latin typeface="Calibri"/>
                        <a:ea typeface="Times New Roman"/>
                      </a:endParaRPr>
                    </a:p>
                  </a:txBody>
                  <a:tcPr marL="8413" marR="8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786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8413" marR="84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1.1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26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22.8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</a:rPr>
                        <a:t>50.1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8413" marR="8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400" dirty="0" smtClean="0">
                <a:latin typeface="+mj-lt"/>
              </a:rPr>
              <a:t>В сравнении с Республикой </a:t>
            </a:r>
          </a:p>
          <a:p>
            <a:pPr>
              <a:buNone/>
            </a:pPr>
            <a:r>
              <a:rPr lang="ru-RU" sz="4400" b="1" dirty="0" smtClean="0">
                <a:latin typeface="+mj-lt"/>
              </a:rPr>
              <a:t>  «5»</a:t>
            </a:r>
            <a:r>
              <a:rPr lang="ru-RU" sz="4400" dirty="0" smtClean="0">
                <a:latin typeface="+mj-lt"/>
              </a:rPr>
              <a:t> меньше на 8,6%, </a:t>
            </a:r>
          </a:p>
          <a:p>
            <a:pPr>
              <a:buNone/>
            </a:pPr>
            <a:r>
              <a:rPr lang="ru-RU" sz="4400" b="1" dirty="0" smtClean="0">
                <a:latin typeface="+mj-lt"/>
              </a:rPr>
              <a:t>   «4» </a:t>
            </a:r>
            <a:r>
              <a:rPr lang="ru-RU" sz="4400" dirty="0" smtClean="0">
                <a:latin typeface="+mj-lt"/>
              </a:rPr>
              <a:t>- меньше на 2,6 %, </a:t>
            </a:r>
          </a:p>
          <a:p>
            <a:pPr>
              <a:buNone/>
            </a:pPr>
            <a:r>
              <a:rPr lang="ru-RU" sz="4400" b="1" dirty="0" smtClean="0">
                <a:latin typeface="+mj-lt"/>
              </a:rPr>
              <a:t>  «3»-</a:t>
            </a:r>
            <a:r>
              <a:rPr lang="ru-RU" sz="4400" dirty="0" smtClean="0">
                <a:latin typeface="+mj-lt"/>
              </a:rPr>
              <a:t> больше 10,8%, </a:t>
            </a:r>
          </a:p>
          <a:p>
            <a:pPr>
              <a:buNone/>
            </a:pPr>
            <a:r>
              <a:rPr lang="ru-RU" sz="4400" b="1" dirty="0" smtClean="0">
                <a:latin typeface="+mj-lt"/>
              </a:rPr>
              <a:t>  «2»-</a:t>
            </a:r>
            <a:r>
              <a:rPr lang="ru-RU" sz="4400" dirty="0" smtClean="0">
                <a:latin typeface="+mj-lt"/>
              </a:rPr>
              <a:t> больше на 0,39%.</a:t>
            </a:r>
          </a:p>
          <a:p>
            <a:endParaRPr lang="ru-RU" sz="44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ВПР по русскому языку</a:t>
            </a:r>
            <a:endParaRPr lang="ru-RU" sz="4400" i="1" dirty="0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428596" y="1142984"/>
          <a:ext cx="8072494" cy="920690"/>
        </p:xfrm>
        <a:graphic>
          <a:graphicData uri="http://schemas.openxmlformats.org/drawingml/2006/table">
            <a:tbl>
              <a:tblPr/>
              <a:tblGrid>
                <a:gridCol w="3223606"/>
                <a:gridCol w="1899285"/>
                <a:gridCol w="2949603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latin typeface="Calibri"/>
                          <a:ea typeface="Times New Roman"/>
                        </a:rPr>
                        <a:t>Предмет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latin typeface="Calibri"/>
                          <a:ea typeface="Times New Roman"/>
                        </a:rPr>
                        <a:t>2014-2015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latin typeface="Calibri"/>
                          <a:ea typeface="Times New Roman"/>
                        </a:rPr>
                        <a:t>2015-2016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dirty="0">
                          <a:latin typeface="Calibri"/>
                          <a:ea typeface="Times New Roman"/>
                        </a:rPr>
                        <a:t>Русский язык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latin typeface="Calibri"/>
                          <a:ea typeface="Times New Roman"/>
                        </a:rPr>
                        <a:t>76%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latin typeface="Calibri"/>
                          <a:ea typeface="Times New Roman"/>
                        </a:rPr>
                        <a:t>78%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37</a:t>
            </a:fld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57158" y="2831627"/>
          <a:ext cx="8215370" cy="3365988"/>
        </p:xfrm>
        <a:graphic>
          <a:graphicData uri="http://schemas.openxmlformats.org/drawingml/2006/table">
            <a:tbl>
              <a:tblPr/>
              <a:tblGrid>
                <a:gridCol w="3286148"/>
                <a:gridCol w="919965"/>
                <a:gridCol w="794547"/>
                <a:gridCol w="642942"/>
                <a:gridCol w="785818"/>
                <a:gridCol w="1785950"/>
              </a:tblGrid>
              <a:tr h="318977"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ОО</a:t>
                      </a:r>
                      <a:endParaRPr lang="ru-RU" sz="2400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Кол-во </a:t>
                      </a:r>
                      <a:r>
                        <a:rPr lang="ru-RU" sz="2400" b="1" dirty="0" err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уч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.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Распределение групп баллов в %</a:t>
                      </a:r>
                      <a:endParaRPr lang="ru-RU" sz="2400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1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2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3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4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5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Республика Татарстан</a:t>
                      </a:r>
                      <a:endParaRPr lang="ru-RU" sz="2400">
                        <a:latin typeface="+mj-lt"/>
                        <a:ea typeface="Times New Roman"/>
                      </a:endParaRPr>
                    </a:p>
                  </a:txBody>
                  <a:tcPr marL="8860" marR="8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34413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0.99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15.3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38.7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45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Лениногорский муниципальный район</a:t>
                      </a:r>
                      <a:endParaRPr lang="ru-RU" sz="2400">
                        <a:latin typeface="+mj-lt"/>
                        <a:ea typeface="Times New Roman"/>
                      </a:endParaRPr>
                    </a:p>
                  </a:txBody>
                  <a:tcPr marL="8860" marR="8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775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0.52</a:t>
                      </a:r>
                      <a:endParaRPr lang="ru-RU" sz="2400" b="1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20.4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32.6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46.5</a:t>
                      </a:r>
                      <a:endParaRPr lang="ru-RU" sz="24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36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solidFill>
                          <a:srgbClr val="000000"/>
                        </a:solidFill>
                        <a:latin typeface="+mj-lt"/>
                        <a:ea typeface="Times New Roman"/>
                        <a:cs typeface="MS Sans Serif"/>
                      </a:endParaRPr>
                    </a:p>
                  </a:txBody>
                  <a:tcPr marL="8860" marR="886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latin typeface="+mj-lt"/>
              </a:rPr>
              <a:t>  В сравнении с Республикой </a:t>
            </a:r>
          </a:p>
          <a:p>
            <a:pPr>
              <a:buNone/>
            </a:pPr>
            <a:r>
              <a:rPr lang="ru-RU" sz="4400" b="1" dirty="0" smtClean="0">
                <a:latin typeface="+mj-lt"/>
              </a:rPr>
              <a:t>  «5»</a:t>
            </a:r>
            <a:r>
              <a:rPr lang="ru-RU" sz="4400" dirty="0" smtClean="0">
                <a:latin typeface="+mj-lt"/>
              </a:rPr>
              <a:t> больше на - 1,5%, </a:t>
            </a:r>
          </a:p>
          <a:p>
            <a:pPr>
              <a:buNone/>
            </a:pPr>
            <a:r>
              <a:rPr lang="ru-RU" sz="4400" b="1" dirty="0" smtClean="0">
                <a:latin typeface="+mj-lt"/>
              </a:rPr>
              <a:t>  «4»</a:t>
            </a:r>
            <a:r>
              <a:rPr lang="ru-RU" sz="4400" dirty="0" smtClean="0">
                <a:latin typeface="+mj-lt"/>
              </a:rPr>
              <a:t> меньше на - 6,1%,</a:t>
            </a:r>
          </a:p>
          <a:p>
            <a:pPr>
              <a:buNone/>
            </a:pPr>
            <a:r>
              <a:rPr lang="ru-RU" sz="4400" b="1" dirty="0" smtClean="0">
                <a:latin typeface="+mj-lt"/>
              </a:rPr>
              <a:t>  «3» </a:t>
            </a:r>
            <a:r>
              <a:rPr lang="ru-RU" sz="4400" dirty="0" smtClean="0">
                <a:latin typeface="+mj-lt"/>
              </a:rPr>
              <a:t>больше на - 5,1%, </a:t>
            </a:r>
          </a:p>
          <a:p>
            <a:pPr>
              <a:buNone/>
            </a:pPr>
            <a:r>
              <a:rPr lang="ru-RU" sz="4400" dirty="0" smtClean="0">
                <a:latin typeface="+mj-lt"/>
              </a:rPr>
              <a:t> «2» меньше на - 0,47%.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38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ВПР по окружающему миру</a:t>
            </a:r>
            <a:endParaRPr lang="ru-RU" sz="4400" i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214422"/>
          <a:ext cx="7565737" cy="849252"/>
        </p:xfrm>
        <a:graphic>
          <a:graphicData uri="http://schemas.openxmlformats.org/drawingml/2006/table">
            <a:tbl>
              <a:tblPr/>
              <a:tblGrid>
                <a:gridCol w="3092797"/>
                <a:gridCol w="2163445"/>
                <a:gridCol w="2309495"/>
              </a:tblGrid>
              <a:tr h="4286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latin typeface="Calibri"/>
                          <a:ea typeface="Times New Roman"/>
                        </a:rPr>
                        <a:t>Предмет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latin typeface="Calibri"/>
                          <a:ea typeface="Times New Roman"/>
                        </a:rPr>
                        <a:t>2014-2015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latin typeface="Calibri"/>
                          <a:ea typeface="Times New Roman"/>
                        </a:rPr>
                        <a:t>2015-2016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400">
                          <a:latin typeface="Calibri"/>
                          <a:ea typeface="Times New Roman"/>
                        </a:rPr>
                        <a:t>Окружающий мир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400" b="1">
                          <a:latin typeface="Calibri"/>
                          <a:ea typeface="Times New Roman"/>
                        </a:rPr>
                        <a:t>78,8%</a:t>
                      </a:r>
                      <a:endParaRPr lang="ru-RU" sz="24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latin typeface="Calibri"/>
                          <a:ea typeface="Times New Roman"/>
                        </a:rPr>
                        <a:t>73%</a:t>
                      </a:r>
                      <a:endParaRPr lang="ru-RU" sz="24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39</a:t>
            </a:fld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2786058"/>
          <a:ext cx="7715304" cy="2433066"/>
        </p:xfrm>
        <a:graphic>
          <a:graphicData uri="http://schemas.openxmlformats.org/drawingml/2006/table">
            <a:tbl>
              <a:tblPr/>
              <a:tblGrid>
                <a:gridCol w="3803692"/>
                <a:gridCol w="839778"/>
                <a:gridCol w="500066"/>
                <a:gridCol w="571504"/>
                <a:gridCol w="928694"/>
                <a:gridCol w="1071570"/>
              </a:tblGrid>
              <a:tr h="318977"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ОО</a:t>
                      </a:r>
                      <a:endParaRPr lang="ru-RU" sz="2000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Кол-во </a:t>
                      </a:r>
                      <a:r>
                        <a:rPr lang="ru-RU" sz="2000" b="1" dirty="0" err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уч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.</a:t>
                      </a:r>
                      <a:endParaRPr lang="ru-RU" sz="2000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Распределение групп баллов в %</a:t>
                      </a:r>
                      <a:endParaRPr lang="ru-RU" sz="2000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1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2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3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4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5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Республика Татарстан</a:t>
                      </a:r>
                      <a:endParaRPr lang="ru-RU" sz="2000">
                        <a:latin typeface="+mj-lt"/>
                        <a:ea typeface="Times New Roman"/>
                      </a:endParaRPr>
                    </a:p>
                  </a:txBody>
                  <a:tcPr marL="8860" marR="8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34578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0.49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21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56.6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21.9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Лениногорский муниципальный район</a:t>
                      </a:r>
                      <a:endParaRPr lang="ru-RU" sz="2000">
                        <a:latin typeface="+mj-lt"/>
                        <a:ea typeface="Times New Roman"/>
                      </a:endParaRPr>
                    </a:p>
                  </a:txBody>
                  <a:tcPr marL="8860" marR="8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785</a:t>
                      </a:r>
                      <a:endParaRPr lang="ru-RU" sz="2000" b="1">
                        <a:latin typeface="+mj-lt"/>
                        <a:ea typeface="Times New Roman"/>
                      </a:endParaRPr>
                    </a:p>
                  </a:txBody>
                  <a:tcPr marL="8860" marR="88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0.25</a:t>
                      </a:r>
                      <a:endParaRPr lang="ru-RU" sz="2000" b="1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26.9</a:t>
                      </a:r>
                      <a:endParaRPr lang="ru-RU" sz="2000" b="1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56.2</a:t>
                      </a:r>
                      <a:endParaRPr lang="ru-RU" sz="2000" b="1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15000"/>
                        </a:lnSpc>
                        <a:spcBef>
                          <a:spcPts val="6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j-lt"/>
                          <a:ea typeface="Times New Roman"/>
                        </a:rPr>
                        <a:t>16.7</a:t>
                      </a:r>
                      <a:endParaRPr lang="ru-RU" sz="2000" b="1" dirty="0">
                        <a:latin typeface="+mj-lt"/>
                        <a:ea typeface="Times New Roman"/>
                      </a:endParaRPr>
                    </a:p>
                  </a:txBody>
                  <a:tcPr marL="8860" marR="88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336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dirty="0">
                        <a:solidFill>
                          <a:srgbClr val="000000"/>
                        </a:solidFill>
                        <a:latin typeface="+mj-lt"/>
                        <a:ea typeface="Times New Roman"/>
                        <a:cs typeface="MS Sans Serif"/>
                      </a:endParaRPr>
                    </a:p>
                  </a:txBody>
                  <a:tcPr marL="8860" marR="886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28596" y="-821538"/>
            <a:ext cx="8229600" cy="1821645"/>
          </a:xfrm>
        </p:spPr>
        <p:txBody>
          <a:bodyPr vert="horz" lIns="0" rIns="0" bIns="0" anchor="b">
            <a:normAutofit/>
          </a:bodyPr>
          <a:lstStyle/>
          <a:p>
            <a:r>
              <a:rPr lang="ru-RU" sz="3600" i="1" dirty="0" smtClean="0"/>
              <a:t>              </a:t>
            </a:r>
            <a:r>
              <a:rPr lang="ru-RU" sz="4400" i="1" dirty="0" smtClean="0">
                <a:latin typeface="Calibri" pitchFamily="34" charset="0"/>
              </a:rPr>
              <a:t>Цель работы ММО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758138" cy="350046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i="1" dirty="0" smtClean="0">
                <a:cs typeface="Times New Roman" pitchFamily="18" charset="0"/>
              </a:rPr>
              <a:t>     </a:t>
            </a:r>
            <a:r>
              <a:rPr lang="ru-RU" sz="9600" i="1" dirty="0" smtClean="0">
                <a:cs typeface="Times New Roman" pitchFamily="18" charset="0"/>
              </a:rPr>
              <a:t>Совершенствование </a:t>
            </a:r>
            <a:r>
              <a:rPr lang="ru-RU" sz="9600" i="1" dirty="0" smtClean="0">
                <a:cs typeface="Times New Roman" pitchFamily="18" charset="0"/>
              </a:rPr>
              <a:t>уровня педагогического мастерства учителей начальных классов, их эрудиции и компетентности в области образования в целях обеспечения качества начального </a:t>
            </a:r>
            <a:r>
              <a:rPr lang="ru-RU" sz="9600" i="1" dirty="0" smtClean="0">
                <a:cs typeface="Times New Roman" pitchFamily="18" charset="0"/>
              </a:rPr>
              <a:t>образования</a:t>
            </a:r>
            <a:endParaRPr lang="ru-RU" sz="14400" i="1" dirty="0" smtClean="0">
              <a:latin typeface="Calibri" pitchFamily="34" charset="0"/>
            </a:endParaRPr>
          </a:p>
          <a:p>
            <a:pPr>
              <a:buNone/>
            </a:pPr>
            <a:r>
              <a:rPr lang="ru-RU" sz="14400" dirty="0" smtClean="0">
                <a:latin typeface="Calibri" pitchFamily="34" charset="0"/>
              </a:rPr>
              <a:t/>
            </a:r>
            <a:br>
              <a:rPr lang="ru-RU" sz="14400" dirty="0" smtClean="0">
                <a:latin typeface="Calibri" pitchFamily="34" charset="0"/>
              </a:rPr>
            </a:br>
            <a:endParaRPr lang="ru-RU" sz="14400" i="1" dirty="0" smtClean="0">
              <a:latin typeface="Calibri" pitchFamily="34" charset="0"/>
            </a:endParaRPr>
          </a:p>
        </p:txBody>
      </p:sp>
      <p:pic>
        <p:nvPicPr>
          <p:cNvPr id="6149" name="Picture 3" descr="G:\сингап_png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4722" y="4572030"/>
            <a:ext cx="2532766" cy="214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3600" dirty="0" smtClean="0">
                <a:latin typeface="+mj-lt"/>
              </a:rPr>
              <a:t>В сравнении с Республикой </a:t>
            </a:r>
          </a:p>
          <a:p>
            <a:pPr>
              <a:buNone/>
            </a:pPr>
            <a:r>
              <a:rPr lang="ru-RU" sz="3600" b="1" dirty="0" smtClean="0">
                <a:latin typeface="+mj-lt"/>
              </a:rPr>
              <a:t>«5» - </a:t>
            </a:r>
            <a:r>
              <a:rPr lang="ru-RU" sz="3600" dirty="0" smtClean="0">
                <a:latin typeface="+mj-lt"/>
              </a:rPr>
              <a:t>меньше 5,2%, </a:t>
            </a:r>
          </a:p>
          <a:p>
            <a:pPr>
              <a:buNone/>
            </a:pPr>
            <a:r>
              <a:rPr lang="ru-RU" sz="3600" b="1" dirty="0" smtClean="0">
                <a:latin typeface="+mj-lt"/>
              </a:rPr>
              <a:t>«4»</a:t>
            </a:r>
            <a:r>
              <a:rPr lang="ru-RU" sz="3600" dirty="0" smtClean="0">
                <a:latin typeface="+mj-lt"/>
              </a:rPr>
              <a:t> - меньше на 0,4%, </a:t>
            </a:r>
          </a:p>
          <a:p>
            <a:pPr>
              <a:buNone/>
            </a:pPr>
            <a:r>
              <a:rPr lang="ru-RU" sz="3600" b="1" dirty="0" smtClean="0">
                <a:latin typeface="+mj-lt"/>
              </a:rPr>
              <a:t>«3» - </a:t>
            </a:r>
            <a:r>
              <a:rPr lang="ru-RU" sz="3600" dirty="0" smtClean="0">
                <a:latin typeface="+mj-lt"/>
              </a:rPr>
              <a:t>больше на 5,9%,</a:t>
            </a:r>
          </a:p>
          <a:p>
            <a:pPr>
              <a:buNone/>
            </a:pPr>
            <a:r>
              <a:rPr lang="ru-RU" sz="3600" dirty="0" smtClean="0">
                <a:latin typeface="+mj-lt"/>
              </a:rPr>
              <a:t> </a:t>
            </a:r>
            <a:r>
              <a:rPr lang="ru-RU" sz="3600" b="1" dirty="0" smtClean="0">
                <a:latin typeface="+mj-lt"/>
              </a:rPr>
              <a:t>«2»</a:t>
            </a:r>
            <a:r>
              <a:rPr lang="ru-RU" sz="3600" dirty="0" smtClean="0">
                <a:latin typeface="+mj-lt"/>
              </a:rPr>
              <a:t> меньше на – 0,24%</a:t>
            </a:r>
            <a:endParaRPr lang="ru-RU" sz="36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40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4" y="214290"/>
          <a:ext cx="8501122" cy="6409402"/>
        </p:xfrm>
        <a:graphic>
          <a:graphicData uri="http://schemas.openxmlformats.org/drawingml/2006/table">
            <a:tbl>
              <a:tblPr/>
              <a:tblGrid>
                <a:gridCol w="1808256"/>
                <a:gridCol w="549198"/>
                <a:gridCol w="785818"/>
                <a:gridCol w="500066"/>
                <a:gridCol w="785818"/>
                <a:gridCol w="857256"/>
                <a:gridCol w="928694"/>
                <a:gridCol w="714380"/>
                <a:gridCol w="1571636"/>
              </a:tblGrid>
              <a:tr h="50006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b="1" dirty="0">
                        <a:latin typeface="+mj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ШКОЛЫ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Качество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Место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Ср. оценка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место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Ср. балл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место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Итог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3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сумма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место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30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ООШ №1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100%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4,9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14,9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Мордва-Карамальская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14,0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Ново-Сережкинская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14,5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Лицей №12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14,1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83%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73%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72%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13,3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Ивановская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86%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Тимяшевская СОШ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79%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78%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30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Новочершилинская НШДС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Старокувакская СОШ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75%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67%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30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№10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69%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№13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Шугуровская СОШ 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Урдалинская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67%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11,7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Нижнечершилинская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62%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35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Гимназия №11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66%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11,5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66%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11,2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Новоиштерякская НШДС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11,6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Подлесная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11,4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Сугушлинская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Старо-Иштерякская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57%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10,9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Зеленорощинская СОШ 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57%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11,0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Федотовская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57%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10,1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Керлигачская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10,3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Старописьмянская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9,9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20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Куакбашская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3,5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9,6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21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Урмышлинская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44%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9,2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33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Сарабикуловская ООШ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40%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9,6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23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54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22</a:t>
                      </a:r>
                    </a:p>
                  </a:txBody>
                  <a:tcPr marL="53385" marR="53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41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4" y="285728"/>
          <a:ext cx="8786874" cy="6537928"/>
        </p:xfrm>
        <a:graphic>
          <a:graphicData uri="http://schemas.openxmlformats.org/drawingml/2006/table">
            <a:tbl>
              <a:tblPr/>
              <a:tblGrid>
                <a:gridCol w="1719601"/>
                <a:gridCol w="684329"/>
                <a:gridCol w="364751"/>
                <a:gridCol w="588905"/>
                <a:gridCol w="571504"/>
                <a:gridCol w="571504"/>
                <a:gridCol w="642942"/>
                <a:gridCol w="1643074"/>
                <a:gridCol w="2000264"/>
              </a:tblGrid>
              <a:tr h="35719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ШКОЛЫ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Качество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Ср. оценка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Ср. балл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Итог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Сумма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Место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Мордва-Карамальская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100%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39,0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Лицей №12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90%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37,6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Тимяшевская СОШ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91,5%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33,8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Шугуровская СОШ 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84,6%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35,0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СОШ №6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85%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     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   34,4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ru-RU" sz="900" b="1" dirty="0" smtClean="0">
                          <a:latin typeface="Times New Roman"/>
                          <a:ea typeface="Times New Roman"/>
                        </a:rPr>
                        <a:t>      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       </a:t>
                      </a:r>
                      <a:r>
                        <a:rPr lang="ru-RU" sz="900" b="1" dirty="0" smtClean="0">
                          <a:latin typeface="Times New Roman"/>
                          <a:ea typeface="Times New Roman"/>
                        </a:rPr>
                        <a:t>                    13</a:t>
                      </a:r>
                      <a:endParaRPr lang="ru-RU" sz="900" b="1" dirty="0">
                        <a:latin typeface="Times New Roman"/>
                        <a:ea typeface="Times New Roman"/>
                      </a:endParaRP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900" b="1" dirty="0" smtClean="0">
                          <a:latin typeface="Times New Roman"/>
                          <a:ea typeface="Times New Roman"/>
                        </a:rPr>
                        <a:t>                              5</a:t>
                      </a:r>
                      <a:endParaRPr lang="ru-RU" sz="900" b="1" dirty="0">
                        <a:latin typeface="Times New Roman"/>
                        <a:ea typeface="Times New Roman"/>
                      </a:endParaRP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ООШ №1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100%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30,3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СОШ №2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82,5%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33,6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СОШ №5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77%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33,9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Нижнечершилинская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       87%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33,0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СОШ №7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78,5%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33,4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СОШ №10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76,5%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31,6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Старо-Иштерякская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73%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32,0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Зеленорощинская СОШ 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71,4%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32,0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90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Новочершилинская НШДС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100%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27,0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08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СОШ №8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73,8%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29,8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6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СОШ №13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72%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30,0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420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Гимназия №11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72,5%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29,7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76">
                <a:tc>
                  <a:txBody>
                    <a:bodyPr/>
                    <a:lstStyle/>
                    <a:p>
                      <a:r>
                        <a:rPr lang="ru-RU" sz="900" b="1">
                          <a:latin typeface="Calibri"/>
                          <a:ea typeface="Times New Roman"/>
                        </a:rPr>
                        <a:t>СОШ №3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276225" algn="l"/>
                          <a:tab pos="381635" algn="ctr"/>
                        </a:tabLst>
                      </a:pPr>
                      <a:r>
                        <a:rPr lang="ru-RU" sz="900" b="1">
                          <a:latin typeface="Calibri"/>
                          <a:ea typeface="Times New Roman"/>
                        </a:rPr>
                        <a:t>       66,7%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>
                          <a:latin typeface="Calibri"/>
                          <a:ea typeface="Times New Roman"/>
                        </a:rPr>
                        <a:t>    18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>
                          <a:latin typeface="Calibri"/>
                          <a:ea typeface="Times New Roman"/>
                        </a:rPr>
                        <a:t>    3,7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>
                          <a:latin typeface="Calibri"/>
                          <a:ea typeface="Times New Roman"/>
                        </a:rPr>
                        <a:t>     10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>
                          <a:latin typeface="Calibri"/>
                          <a:ea typeface="Times New Roman"/>
                        </a:rPr>
                        <a:t>   31,8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>
                          <a:latin typeface="Calibri"/>
                          <a:ea typeface="Times New Roman"/>
                        </a:rPr>
                        <a:t>   12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latin typeface="Calibri"/>
                          <a:ea typeface="Times New Roman"/>
                        </a:rPr>
                        <a:t>      </a:t>
                      </a:r>
                      <a:r>
                        <a:rPr lang="ru-RU" sz="900" b="1" dirty="0" smtClean="0">
                          <a:latin typeface="Calibri"/>
                          <a:ea typeface="Times New Roman"/>
                        </a:rPr>
                        <a:t>                       40</a:t>
                      </a:r>
                      <a:endParaRPr lang="ru-RU" sz="900" b="1" dirty="0">
                        <a:latin typeface="Calibri"/>
                        <a:ea typeface="Times New Roman"/>
                      </a:endParaRP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latin typeface="Calibri"/>
                          <a:ea typeface="Times New Roman"/>
                        </a:rPr>
                        <a:t>   </a:t>
                      </a:r>
                      <a:r>
                        <a:rPr lang="ru-RU" sz="900" b="1" dirty="0" smtClean="0">
                          <a:latin typeface="Calibri"/>
                          <a:ea typeface="Times New Roman"/>
                        </a:rPr>
                        <a:t>                                    </a:t>
                      </a:r>
                      <a:r>
                        <a:rPr lang="ru-RU" sz="900" b="1" dirty="0">
                          <a:latin typeface="Calibri"/>
                          <a:ea typeface="Times New Roman"/>
                        </a:rPr>
                        <a:t>17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3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Старописьмянская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75%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28,0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850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Сугушлинская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60%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30,4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80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Ново-Сережкинская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66,6%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29,6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76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Подлесная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70%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28,0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718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СОШ №4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63,6%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29,0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48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67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Сарабикуловская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60%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29,4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48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Федотовская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57,14%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28,3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23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66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Урдалинская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66,6%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27,7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24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2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Куакбашская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50%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    25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    4,0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     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   27,9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   23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       55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900" b="1" dirty="0" smtClean="0">
                          <a:latin typeface="Times New Roman"/>
                          <a:ea typeface="Times New Roman"/>
                        </a:rPr>
                        <a:t>                               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25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140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Старокувакская СОШ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71,4%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25,7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56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09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Новоиштерякская НШДС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60%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27,2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90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Керлигачская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66,6%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26,0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28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44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Урмышлинская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55,5%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3,5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25,3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27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29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66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Ивановская ООШ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57%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3,4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22,0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30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</a:rPr>
                        <a:t>66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30</a:t>
                      </a:r>
                    </a:p>
                  </a:txBody>
                  <a:tcPr marL="53699" marR="536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42</a:t>
            </a:fld>
            <a:endParaRPr lang="ru-RU" dirty="0"/>
          </a:p>
        </p:txBody>
      </p:sp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428604"/>
          <a:ext cx="8429684" cy="6207458"/>
        </p:xfrm>
        <a:graphic>
          <a:graphicData uri="http://schemas.openxmlformats.org/drawingml/2006/table">
            <a:tbl>
              <a:tblPr/>
              <a:tblGrid>
                <a:gridCol w="1571636"/>
                <a:gridCol w="500066"/>
                <a:gridCol w="571504"/>
                <a:gridCol w="642942"/>
                <a:gridCol w="571504"/>
                <a:gridCol w="857256"/>
                <a:gridCol w="857256"/>
                <a:gridCol w="1214446"/>
                <a:gridCol w="1643074"/>
              </a:tblGrid>
              <a:tr h="35719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b="1" dirty="0">
                        <a:latin typeface="+mj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ШКОЛЫ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Качество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Место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Ср. оценка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Место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Ср. балл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Место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Итог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Сумма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Место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832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Лицей №12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90%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4,6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22,3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ООШ №1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4,3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21,3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Новочершилинская НШДС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22,0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17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Мордва-Карамальская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22,0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1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Урдалинская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83%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20,5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73%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21,5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79%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19,9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Гимназия №11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79%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 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 4,0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    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   19,4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  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      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                  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79%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19,4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№13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21,0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Новоиштерякская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НШДС</a:t>
                      </a:r>
                    </a:p>
                    <a:p>
                      <a:pPr marL="20955">
                        <a:spcAft>
                          <a:spcPts val="0"/>
                        </a:spcAft>
                      </a:pPr>
                      <a:endParaRPr lang="ru-RU" sz="900" b="1" dirty="0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18,8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Тимяшевская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СОШ</a:t>
                      </a:r>
                    </a:p>
                    <a:p>
                      <a:pPr marL="20955">
                        <a:spcAft>
                          <a:spcPts val="0"/>
                        </a:spcAft>
                      </a:pPr>
                      <a:endParaRPr lang="ru-RU" sz="900" b="1" dirty="0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75%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19,3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СОШ №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5</a:t>
                      </a:r>
                    </a:p>
                    <a:p>
                      <a:pPr marL="20955">
                        <a:spcAft>
                          <a:spcPts val="0"/>
                        </a:spcAft>
                      </a:pPr>
                      <a:endParaRPr lang="ru-RU" sz="900" b="1" dirty="0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72%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19,7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СОШ №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4</a:t>
                      </a:r>
                    </a:p>
                    <a:p>
                      <a:pPr marL="20955">
                        <a:spcAft>
                          <a:spcPts val="0"/>
                        </a:spcAft>
                      </a:pPr>
                      <a:endParaRPr lang="ru-RU" sz="900" b="1" dirty="0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73%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Нижнечершилинская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ООШ</a:t>
                      </a:r>
                    </a:p>
                    <a:p>
                      <a:pPr marL="20955">
                        <a:spcAft>
                          <a:spcPts val="0"/>
                        </a:spcAft>
                      </a:pPr>
                      <a:endParaRPr lang="ru-RU" sz="900" b="1" dirty="0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75%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96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СОШ №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10</a:t>
                      </a:r>
                    </a:p>
                    <a:p>
                      <a:pPr marL="20955">
                        <a:spcAft>
                          <a:spcPts val="0"/>
                        </a:spcAft>
                      </a:pPr>
                      <a:endParaRPr lang="ru-RU" sz="900" b="1" dirty="0" smtClean="0">
                        <a:latin typeface="+mj-lt"/>
                        <a:ea typeface="Times New Roman"/>
                      </a:endParaRPr>
                    </a:p>
                    <a:p>
                      <a:pPr marL="20955">
                        <a:spcAft>
                          <a:spcPts val="0"/>
                        </a:spcAft>
                      </a:pPr>
                      <a:endParaRPr lang="ru-RU" sz="900" b="1" dirty="0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77%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18,7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Сугушлинская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19,8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Старокувакская СОШ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75%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18,1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Подлесная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18,4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Старописьмянская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75%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13,4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34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Куакбашская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63%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 3,6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    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18,5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</a:t>
                      </a:r>
                      <a:r>
                        <a:rPr lang="ru-RU" sz="900" b="1" smtClean="0">
                          <a:latin typeface="+mj-lt"/>
                          <a:ea typeface="Times New Roman"/>
                        </a:rPr>
                        <a:t>          14</a:t>
                      </a:r>
                      <a:endParaRPr lang="ru-RU" sz="900" b="1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      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34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               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66%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Шугуровская СОШ 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66%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Керлигачская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67%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17,3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Старо-Иштерякская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58%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16,7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Федотовская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57%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16,9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Зеленорощинская СОШ 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57%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16,0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43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Сарабикуловская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60%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15,8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43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СОШ №3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6225" algn="l"/>
                          <a:tab pos="381635" algn="ctr"/>
                        </a:tabLs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  50%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3,6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       7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  </a:t>
                      </a: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15,6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    23</a:t>
                      </a:r>
                      <a:endParaRPr lang="ru-RU" sz="900" b="1" dirty="0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 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     47</a:t>
                      </a:r>
                      <a:endParaRPr lang="ru-RU" sz="900" b="1" dirty="0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      </a:t>
                      </a:r>
                      <a:r>
                        <a:rPr lang="ru-RU" sz="900" b="1" dirty="0" smtClean="0">
                          <a:latin typeface="+mj-lt"/>
                          <a:ea typeface="Times New Roman"/>
                        </a:rPr>
                        <a:t>                     18</a:t>
                      </a:r>
                      <a:endParaRPr lang="ru-RU" sz="900" b="1" dirty="0">
                        <a:latin typeface="+mj-lt"/>
                        <a:ea typeface="Times New Roman"/>
                      </a:endParaRP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Ивановская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29%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13,4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24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51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19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Ново-Сережкинская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17%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13,3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25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53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21">
                <a:tc>
                  <a:txBody>
                    <a:bodyPr/>
                    <a:lstStyle/>
                    <a:p>
                      <a:pPr marL="20955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Урмышлинская ООШ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33%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3,2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9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12,8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26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+mj-lt"/>
                          <a:ea typeface="Times New Roman"/>
                        </a:rPr>
                        <a:t>53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+mj-lt"/>
                          <a:ea typeface="Times New Roman"/>
                        </a:rPr>
                        <a:t>20</a:t>
                      </a:r>
                    </a:p>
                  </a:txBody>
                  <a:tcPr marL="54684" marR="54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43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Сильные стороны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389120"/>
          </a:xfrm>
        </p:spPr>
        <p:txBody>
          <a:bodyPr/>
          <a:lstStyle/>
          <a:p>
            <a:r>
              <a:rPr lang="ru-RU" dirty="0" smtClean="0">
                <a:latin typeface="+mj-lt"/>
              </a:rPr>
              <a:t>Положительная динамика результатов обучения по сравнению с предыдущим периодом на </a:t>
            </a:r>
            <a:r>
              <a:rPr lang="ru-RU" b="1" dirty="0" smtClean="0">
                <a:latin typeface="+mj-lt"/>
              </a:rPr>
              <a:t>0,1%,</a:t>
            </a:r>
            <a:r>
              <a:rPr lang="ru-RU" dirty="0" smtClean="0">
                <a:latin typeface="+mj-lt"/>
              </a:rPr>
              <a:t> качество – </a:t>
            </a:r>
            <a:r>
              <a:rPr lang="ru-RU" b="1" dirty="0" smtClean="0">
                <a:latin typeface="+mj-lt"/>
              </a:rPr>
              <a:t>68,1%;</a:t>
            </a:r>
            <a:endParaRPr lang="ru-RU" dirty="0" smtClean="0">
              <a:latin typeface="+mj-lt"/>
            </a:endParaRPr>
          </a:p>
          <a:p>
            <a:r>
              <a:rPr lang="ru-RU" b="1" dirty="0" smtClean="0">
                <a:latin typeface="+mj-lt"/>
              </a:rPr>
              <a:t> -99,3 %</a:t>
            </a:r>
            <a:r>
              <a:rPr lang="ru-RU" dirty="0" smtClean="0">
                <a:latin typeface="+mj-lt"/>
              </a:rPr>
              <a:t> выпускников  начальной школы подтвердили овладение обязательным минимумом    содержания начального общего образования. </a:t>
            </a:r>
          </a:p>
          <a:p>
            <a:r>
              <a:rPr lang="ru-RU" dirty="0" smtClean="0">
                <a:latin typeface="+mj-lt"/>
              </a:rPr>
              <a:t> - Своевременное выявление неуспевающих, подготовка документов на ПМПК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44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+mj-lt"/>
              </a:rPr>
              <a:t>17  учащихся не подтвердили овладение обязательным минимумом    содержания начального общего образования.</a:t>
            </a:r>
            <a:r>
              <a:rPr lang="ru-RU" b="1" dirty="0" smtClean="0">
                <a:latin typeface="+mj-lt"/>
              </a:rPr>
              <a:t> </a:t>
            </a:r>
            <a:endParaRPr lang="ru-RU" dirty="0" smtClean="0">
              <a:latin typeface="+mj-lt"/>
            </a:endParaRPr>
          </a:p>
          <a:p>
            <a:pPr>
              <a:buNone/>
            </a:pPr>
            <a:r>
              <a:rPr lang="ru-RU" dirty="0" smtClean="0">
                <a:latin typeface="+mj-lt"/>
              </a:rPr>
              <a:t>    ООШ №1(2), СОШ №2(3), СОШ №4(2), СОШ №5(1), СОШ №6(1), СОШ №8(1), гимназии №11(1), СОШ №13(1), </a:t>
            </a:r>
            <a:r>
              <a:rPr lang="ru-RU" dirty="0" err="1" smtClean="0">
                <a:latin typeface="+mj-lt"/>
              </a:rPr>
              <a:t>Старокувакской</a:t>
            </a:r>
            <a:r>
              <a:rPr lang="ru-RU" dirty="0" smtClean="0">
                <a:latin typeface="+mj-lt"/>
              </a:rPr>
              <a:t> СОШ (1), </a:t>
            </a:r>
            <a:r>
              <a:rPr lang="ru-RU" dirty="0" err="1" smtClean="0">
                <a:latin typeface="+mj-lt"/>
              </a:rPr>
              <a:t>Шугуровской</a:t>
            </a:r>
            <a:r>
              <a:rPr lang="ru-RU" dirty="0" smtClean="0">
                <a:latin typeface="+mj-lt"/>
              </a:rPr>
              <a:t> СОШ (1), Старописьмянской ООШ (3). 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   Важное условие сопровождения в обучении - это раннее выявление детей, требующих к себе особого подхода. Администрацией и учителями начальных классов данных общеобразовательных учреждений была проделана сложная работа по выявлению причин отставания данных учащихся и прохождению ПМПК. Такая целенаправленная работа  позволяет им работать не на сегодняшние показатели успеваемости, а на конечный результат - оказание помощи ребенку и его родителям найти себя и свое место в жизни</a:t>
            </a:r>
            <a:endParaRPr lang="ru-RU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45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1285884"/>
          </a:xfrm>
        </p:spPr>
        <p:txBody>
          <a:bodyPr/>
          <a:lstStyle/>
          <a:p>
            <a:r>
              <a:rPr lang="ru-RU" dirty="0" smtClean="0"/>
              <a:t>          </a:t>
            </a:r>
            <a:r>
              <a:rPr lang="ru-RU" sz="4400" i="1" dirty="0" smtClean="0"/>
              <a:t>Слабые стороны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60388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>
                <a:latin typeface="+mj-lt"/>
              </a:rPr>
              <a:t>1.Не все учителя начальной школы готовы работать в </a:t>
            </a:r>
            <a:r>
              <a:rPr lang="ru-RU" sz="2400" dirty="0" err="1" smtClean="0">
                <a:latin typeface="+mj-lt"/>
              </a:rPr>
              <a:t>деятельностной</a:t>
            </a:r>
            <a:r>
              <a:rPr lang="ru-RU" sz="2400" dirty="0" smtClean="0">
                <a:latin typeface="+mj-lt"/>
              </a:rPr>
              <a:t> парадигме, затрудняются в правильном  освоении новых технологий обучения ООШ №1, СОШ №3, СОШ №4, Ново – </a:t>
            </a:r>
            <a:r>
              <a:rPr lang="ru-RU" sz="2400" dirty="0" err="1" smtClean="0">
                <a:latin typeface="+mj-lt"/>
              </a:rPr>
              <a:t>Сережкинская</a:t>
            </a:r>
            <a:r>
              <a:rPr lang="ru-RU" sz="2400" dirty="0" smtClean="0">
                <a:latin typeface="+mj-lt"/>
              </a:rPr>
              <a:t> ООШ, Федотовская ООШ, </a:t>
            </a:r>
            <a:r>
              <a:rPr lang="ru-RU" sz="2400" dirty="0" err="1" smtClean="0">
                <a:latin typeface="+mj-lt"/>
              </a:rPr>
              <a:t>Зеленорощинская</a:t>
            </a:r>
            <a:r>
              <a:rPr lang="ru-RU" sz="2400" dirty="0" smtClean="0">
                <a:latin typeface="+mj-lt"/>
              </a:rPr>
              <a:t> СОШ, Шугуровская СОШ, </a:t>
            </a:r>
            <a:r>
              <a:rPr lang="ru-RU" sz="2400" dirty="0" err="1" smtClean="0">
                <a:latin typeface="+mj-lt"/>
              </a:rPr>
              <a:t>Староищтирякская</a:t>
            </a:r>
            <a:r>
              <a:rPr lang="ru-RU" sz="2400" dirty="0" smtClean="0">
                <a:latin typeface="+mj-lt"/>
              </a:rPr>
              <a:t> ООШ, Подлесная ООШ, </a:t>
            </a:r>
            <a:r>
              <a:rPr lang="ru-RU" sz="2400" dirty="0" err="1" smtClean="0">
                <a:latin typeface="+mj-lt"/>
              </a:rPr>
              <a:t>Нижнечершелинская</a:t>
            </a:r>
            <a:r>
              <a:rPr lang="ru-RU" sz="2400" dirty="0" smtClean="0">
                <a:latin typeface="+mj-lt"/>
              </a:rPr>
              <a:t> ООШ, Урдалинская ООШ)</a:t>
            </a:r>
          </a:p>
          <a:p>
            <a:pPr>
              <a:buNone/>
            </a:pPr>
            <a:r>
              <a:rPr lang="ru-RU" sz="2400" dirty="0" smtClean="0">
                <a:latin typeface="+mj-lt"/>
              </a:rPr>
              <a:t>2.Недостаточное методическое руководство учебно-воспитательным процессом в начальной школе в свете современных требований со стороны заместителей директоров по учебно-воспитательной работе. Поэтому не оказывается своевременная методическая помощь учителям начальных классов (ООШ №1, СОШ №3, СОШ №4, Ново – </a:t>
            </a:r>
            <a:r>
              <a:rPr lang="ru-RU" sz="2400" dirty="0" err="1" smtClean="0">
                <a:latin typeface="+mj-lt"/>
              </a:rPr>
              <a:t>Сережкинская</a:t>
            </a:r>
            <a:r>
              <a:rPr lang="ru-RU" sz="2400" dirty="0" smtClean="0">
                <a:latin typeface="+mj-lt"/>
              </a:rPr>
              <a:t> ООШ, Федотовская ООШ, </a:t>
            </a:r>
            <a:r>
              <a:rPr lang="ru-RU" sz="2400" dirty="0" err="1" smtClean="0">
                <a:latin typeface="+mj-lt"/>
              </a:rPr>
              <a:t>Зеленорощинская</a:t>
            </a:r>
            <a:r>
              <a:rPr lang="ru-RU" sz="2400" dirty="0" smtClean="0">
                <a:latin typeface="+mj-lt"/>
              </a:rPr>
              <a:t> СОШ, Шугуровская СОШ, </a:t>
            </a:r>
            <a:r>
              <a:rPr lang="ru-RU" sz="2400" dirty="0" err="1" smtClean="0">
                <a:latin typeface="+mj-lt"/>
              </a:rPr>
              <a:t>Староищтирякская</a:t>
            </a:r>
            <a:r>
              <a:rPr lang="ru-RU" sz="2400" dirty="0" smtClean="0">
                <a:latin typeface="+mj-lt"/>
              </a:rPr>
              <a:t> ООШ, Подлесная ООШ, </a:t>
            </a:r>
            <a:r>
              <a:rPr lang="ru-RU" sz="2400" dirty="0" err="1" smtClean="0">
                <a:latin typeface="+mj-lt"/>
              </a:rPr>
              <a:t>Нижнечершелинская</a:t>
            </a:r>
            <a:r>
              <a:rPr lang="ru-RU" sz="2400" dirty="0" smtClean="0">
                <a:latin typeface="+mj-lt"/>
              </a:rPr>
              <a:t> ООШ, Урдалинская ООШ)</a:t>
            </a:r>
          </a:p>
          <a:p>
            <a:pPr>
              <a:buNone/>
            </a:pP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071934" y="857232"/>
            <a:ext cx="4829180" cy="1418484"/>
          </a:xfrm>
        </p:spPr>
        <p:txBody>
          <a:bodyPr vert="horz" lIns="0" rIns="0" bIns="0" anchor="b">
            <a:normAutofit fontScale="90000"/>
          </a:bodyPr>
          <a:lstStyle/>
          <a:p>
            <a:pPr algn="r">
              <a:lnSpc>
                <a:spcPct val="80000"/>
              </a:lnSpc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Нет детей бездарных, задача учителя этот дар обнаружить и развить</a:t>
            </a:r>
            <a:br>
              <a:rPr lang="ru-RU" sz="3200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100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sz="100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К.Д.Ушинский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571500" y="1785926"/>
            <a:ext cx="6286516" cy="4572032"/>
          </a:xfrm>
        </p:spPr>
        <p:txBody>
          <a:bodyPr>
            <a:normAutofit fontScale="92500" lnSpcReduction="20000"/>
          </a:bodyPr>
          <a:lstStyle/>
          <a:p>
            <a:r>
              <a:rPr lang="ru-RU" sz="2800" i="1" dirty="0" smtClean="0">
                <a:latin typeface="Calibri" pitchFamily="34" charset="0"/>
              </a:rPr>
              <a:t>«Русский медвежонок»</a:t>
            </a:r>
          </a:p>
          <a:p>
            <a:r>
              <a:rPr lang="ru-RU" sz="2800" i="1" dirty="0" smtClean="0">
                <a:latin typeface="Calibri" pitchFamily="34" charset="0"/>
              </a:rPr>
              <a:t>«Кенгуру»</a:t>
            </a:r>
          </a:p>
          <a:p>
            <a:r>
              <a:rPr lang="ru-RU" sz="2800" i="1" dirty="0" smtClean="0">
                <a:latin typeface="Calibri" pitchFamily="34" charset="0"/>
              </a:rPr>
              <a:t>«</a:t>
            </a:r>
            <a:r>
              <a:rPr lang="ru-RU" sz="2800" i="1" dirty="0" err="1" smtClean="0">
                <a:latin typeface="Calibri" pitchFamily="34" charset="0"/>
              </a:rPr>
              <a:t>Зир</a:t>
            </a:r>
            <a:r>
              <a:rPr lang="tt-RU" sz="2800" i="1" dirty="0" smtClean="0">
                <a:latin typeface="Calibri" pitchFamily="34" charset="0"/>
              </a:rPr>
              <a:t>әк тиен</a:t>
            </a:r>
            <a:r>
              <a:rPr lang="ru-RU" sz="2800" i="1" dirty="0" smtClean="0">
                <a:latin typeface="Calibri" pitchFamily="34" charset="0"/>
              </a:rPr>
              <a:t>»</a:t>
            </a:r>
          </a:p>
          <a:p>
            <a:r>
              <a:rPr lang="ru-RU" sz="2800" i="1" dirty="0" smtClean="0">
                <a:latin typeface="Calibri" pitchFamily="34" charset="0"/>
              </a:rPr>
              <a:t> «</a:t>
            </a:r>
            <a:r>
              <a:rPr lang="ru-RU" sz="2800" i="1" dirty="0" err="1" smtClean="0">
                <a:latin typeface="Calibri" pitchFamily="34" charset="0"/>
              </a:rPr>
              <a:t>ЧиП</a:t>
            </a:r>
            <a:r>
              <a:rPr lang="ru-RU" sz="2800" i="1" dirty="0" smtClean="0">
                <a:latin typeface="Calibri" pitchFamily="34" charset="0"/>
              </a:rPr>
              <a:t>»</a:t>
            </a:r>
          </a:p>
          <a:p>
            <a:r>
              <a:rPr lang="ru-RU" sz="2800" i="1" dirty="0" smtClean="0">
                <a:latin typeface="Calibri" pitchFamily="34" charset="0"/>
              </a:rPr>
              <a:t>«КИТ» </a:t>
            </a:r>
          </a:p>
          <a:p>
            <a:r>
              <a:rPr lang="ru-RU" sz="2800" i="1" dirty="0" smtClean="0">
                <a:latin typeface="Calibri" pitchFamily="34" charset="0"/>
              </a:rPr>
              <a:t>«Планета Земля»</a:t>
            </a:r>
          </a:p>
          <a:p>
            <a:r>
              <a:rPr lang="ru-RU" sz="2800" i="1" dirty="0" smtClean="0">
                <a:latin typeface="Calibri" pitchFamily="34" charset="0"/>
              </a:rPr>
              <a:t>«</a:t>
            </a:r>
            <a:r>
              <a:rPr lang="ru-RU" sz="2800" i="1" dirty="0" err="1" smtClean="0">
                <a:latin typeface="Calibri" pitchFamily="34" charset="0"/>
              </a:rPr>
              <a:t>Инфознайка</a:t>
            </a:r>
            <a:r>
              <a:rPr lang="ru-RU" sz="2800" i="1" dirty="0" smtClean="0">
                <a:latin typeface="Calibri" pitchFamily="34" charset="0"/>
              </a:rPr>
              <a:t>»</a:t>
            </a:r>
          </a:p>
          <a:p>
            <a:r>
              <a:rPr lang="ru-RU" sz="2800" i="1" dirty="0" smtClean="0">
                <a:latin typeface="Calibri" pitchFamily="34" charset="0"/>
              </a:rPr>
              <a:t>Научно-практическая </a:t>
            </a:r>
            <a:br>
              <a:rPr lang="ru-RU" sz="2800" i="1" dirty="0" smtClean="0">
                <a:latin typeface="Calibri" pitchFamily="34" charset="0"/>
              </a:rPr>
            </a:br>
            <a:r>
              <a:rPr lang="ru-RU" sz="2800" i="1" dirty="0" smtClean="0">
                <a:latin typeface="Calibri" pitchFamily="34" charset="0"/>
              </a:rPr>
              <a:t>конференция </a:t>
            </a:r>
            <a:br>
              <a:rPr lang="ru-RU" sz="2800" i="1" dirty="0" smtClean="0">
                <a:latin typeface="Calibri" pitchFamily="34" charset="0"/>
              </a:rPr>
            </a:br>
            <a:r>
              <a:rPr lang="ru-RU" sz="2800" i="1" dirty="0" smtClean="0">
                <a:latin typeface="Calibri" pitchFamily="34" charset="0"/>
              </a:rPr>
              <a:t>«Мои первые шаги в науку»</a:t>
            </a:r>
          </a:p>
          <a:p>
            <a:r>
              <a:rPr lang="ru-RU" sz="2800" i="1" dirty="0" smtClean="0">
                <a:latin typeface="Calibri" pitchFamily="34" charset="0"/>
              </a:rPr>
              <a:t>Конкурс «Литературная викторина»</a:t>
            </a:r>
          </a:p>
          <a:p>
            <a:pPr>
              <a:buNone/>
            </a:pPr>
            <a:endParaRPr lang="ru-RU" sz="2800" i="1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47</a:t>
            </a:fld>
            <a:endParaRPr lang="ru-RU" dirty="0"/>
          </a:p>
        </p:txBody>
      </p:sp>
      <p:pic>
        <p:nvPicPr>
          <p:cNvPr id="7" name="Рисунок 6" descr="исслед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00430" y="2071678"/>
            <a:ext cx="2862490" cy="19288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 descr="нац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86446" y="3714752"/>
            <a:ext cx="2857520" cy="211802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+mj-lt"/>
              </a:rPr>
              <a:t>         В олимпиаде по математике</a:t>
            </a:r>
            <a:r>
              <a:rPr lang="ru-RU" sz="2800" dirty="0" smtClean="0">
                <a:latin typeface="+mj-lt"/>
              </a:rPr>
              <a:t> среди обучающихся 4 классов приняли участие 40 обучающихся 4 классов. Лучшие результаты у учащихся СОШ №5, СОШ №7, СОШ №8, гимназии №11.  Хорошие знания показали учащиеся следующих общеобразовательных учреждений: СОШ №5, СОШ №2, СОШ №6, СОШ №7, лицея №12, Подлесной ООШ.</a:t>
            </a:r>
          </a:p>
          <a:p>
            <a:r>
              <a:rPr lang="ru-RU" sz="2800" dirty="0" smtClean="0">
                <a:latin typeface="+mj-lt"/>
              </a:rPr>
              <a:t>Победителем предметной олимпиады по математике стала ученица СОШ №5, призерами обучающиеся СОШ №7, СОШ №8, гимназии №11</a:t>
            </a:r>
          </a:p>
          <a:p>
            <a:r>
              <a:rPr lang="ru-RU" sz="2800" dirty="0" smtClean="0">
                <a:latin typeface="+mj-lt"/>
              </a:rPr>
              <a:t>Ученица СОШ №5 – призер республиканского этапа предметной олимпиады по математике</a:t>
            </a:r>
          </a:p>
          <a:p>
            <a:pPr>
              <a:buNone/>
            </a:pPr>
            <a:r>
              <a:rPr lang="ru-RU" sz="2800" b="1" dirty="0" smtClean="0">
                <a:latin typeface="+mj-lt"/>
              </a:rPr>
              <a:t> </a:t>
            </a:r>
            <a:endParaRPr lang="ru-RU" sz="28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48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481774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/>
              <a:t>          </a:t>
            </a:r>
            <a:r>
              <a:rPr lang="ru-RU" sz="11200" b="1" dirty="0" smtClean="0">
                <a:latin typeface="+mj-lt"/>
              </a:rPr>
              <a:t>В олимпиаде по русскому языку </a:t>
            </a:r>
            <a:r>
              <a:rPr lang="ru-RU" sz="11200" dirty="0" smtClean="0">
                <a:latin typeface="+mj-lt"/>
              </a:rPr>
              <a:t>приняли участие 38 обучающихся 4 классов. Лучшие результаты у учащихся лицея №12,СОШ №7,СОШ №8. Хорошие знания показали учащиеся следующих общеобразовательных учреждений: СОШ №4, СОШ №5, СОШ №2, </a:t>
            </a:r>
            <a:r>
              <a:rPr lang="ru-RU" sz="11200" dirty="0" err="1" smtClean="0">
                <a:latin typeface="+mj-lt"/>
              </a:rPr>
              <a:t>Урмышлинской</a:t>
            </a:r>
            <a:r>
              <a:rPr lang="ru-RU" sz="11200" dirty="0" smtClean="0">
                <a:latin typeface="+mj-lt"/>
              </a:rPr>
              <a:t> ООШ, СОШ №6, </a:t>
            </a:r>
            <a:r>
              <a:rPr lang="ru-RU" sz="11200" dirty="0" err="1" smtClean="0">
                <a:latin typeface="+mj-lt"/>
              </a:rPr>
              <a:t>Шугуровской</a:t>
            </a:r>
            <a:r>
              <a:rPr lang="ru-RU" sz="11200" dirty="0" smtClean="0">
                <a:latin typeface="+mj-lt"/>
              </a:rPr>
              <a:t> СОШ, Мордва – </a:t>
            </a:r>
            <a:r>
              <a:rPr lang="ru-RU" sz="11200" dirty="0" err="1" smtClean="0">
                <a:latin typeface="+mj-lt"/>
              </a:rPr>
              <a:t>Карамалкинской</a:t>
            </a:r>
            <a:r>
              <a:rPr lang="ru-RU" sz="11200" dirty="0" smtClean="0">
                <a:latin typeface="+mj-lt"/>
              </a:rPr>
              <a:t> ООШ, СОШ №10, Подлесной ООШ, </a:t>
            </a:r>
            <a:r>
              <a:rPr lang="ru-RU" sz="11200" dirty="0" err="1" smtClean="0">
                <a:latin typeface="+mj-lt"/>
              </a:rPr>
              <a:t>Сугушлинской</a:t>
            </a:r>
            <a:r>
              <a:rPr lang="ru-RU" sz="11200" dirty="0" smtClean="0">
                <a:latin typeface="+mj-lt"/>
              </a:rPr>
              <a:t> ООШ, СОШ №3, гимназии №11, ООШ №1, </a:t>
            </a:r>
            <a:r>
              <a:rPr lang="ru-RU" sz="11200" dirty="0" err="1" smtClean="0">
                <a:latin typeface="+mj-lt"/>
              </a:rPr>
              <a:t>Урдалинской</a:t>
            </a:r>
            <a:r>
              <a:rPr lang="ru-RU" sz="11200" dirty="0" smtClean="0">
                <a:latin typeface="+mj-lt"/>
              </a:rPr>
              <a:t> ООШ.</a:t>
            </a:r>
          </a:p>
          <a:p>
            <a:r>
              <a:rPr lang="ru-RU" sz="11200" dirty="0" smtClean="0">
                <a:latin typeface="+mj-lt"/>
              </a:rPr>
              <a:t>Победителем предметной олимпиады по русскому языку стала ученица СОШ №8. </a:t>
            </a:r>
          </a:p>
          <a:p>
            <a:r>
              <a:rPr lang="ru-RU" sz="11200" dirty="0" smtClean="0">
                <a:latin typeface="+mj-lt"/>
              </a:rPr>
              <a:t>Призерами стали обучающиеся СОШ №7, лицея  №12, СОШ №8</a:t>
            </a:r>
          </a:p>
          <a:p>
            <a:pPr>
              <a:buNone/>
            </a:pPr>
            <a:r>
              <a:rPr lang="ru-RU" sz="11200" dirty="0" smtClean="0">
                <a:latin typeface="+mj-lt"/>
              </a:rPr>
              <a:t>    Ученицы СОШ №8, СОШ №7 стали призерами республиканского этапа предметной олимпиады по русскому языку</a:t>
            </a:r>
            <a:endParaRPr lang="ru-RU" sz="112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49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71528"/>
            <a:ext cx="8229600" cy="1428760"/>
          </a:xfrm>
        </p:spPr>
        <p:txBody>
          <a:bodyPr>
            <a:noAutofit/>
          </a:bodyPr>
          <a:lstStyle/>
          <a:p>
            <a:r>
              <a:rPr lang="ru-RU" sz="4800" dirty="0" smtClean="0"/>
              <a:t>      </a:t>
            </a:r>
            <a:r>
              <a:rPr lang="ru-RU" sz="4400" i="1" dirty="0" smtClean="0"/>
              <a:t>Направления работы ММО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Autofit/>
          </a:bodyPr>
          <a:lstStyle/>
          <a:p>
            <a:r>
              <a:rPr lang="ru-RU" sz="1800" dirty="0" smtClean="0"/>
              <a:t>  </a:t>
            </a:r>
            <a:r>
              <a:rPr lang="ru-RU" sz="2400" dirty="0" smtClean="0">
                <a:latin typeface="+mj-lt"/>
              </a:rPr>
              <a:t>совершенствование педагогического мастерства учителей по овладению новыми инновационными технологиями;  </a:t>
            </a:r>
          </a:p>
          <a:p>
            <a:r>
              <a:rPr lang="ru-RU" sz="2400" dirty="0" smtClean="0">
                <a:latin typeface="+mj-lt"/>
              </a:rPr>
              <a:t>привлечение </a:t>
            </a:r>
            <a:r>
              <a:rPr lang="ru-RU" sz="2400" dirty="0" smtClean="0">
                <a:latin typeface="+mj-lt"/>
              </a:rPr>
              <a:t>учителей к участию в различных педагогических конкурсах, обмену опытом на профессиональных сайтах и в электронных сообществах;</a:t>
            </a:r>
            <a:r>
              <a:rPr lang="ru-RU" sz="2400" b="1" dirty="0" smtClean="0">
                <a:latin typeface="+mj-lt"/>
              </a:rPr>
              <a:t> </a:t>
            </a:r>
            <a:endParaRPr lang="ru-RU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совершенствование качества современного урока;</a:t>
            </a:r>
          </a:p>
          <a:p>
            <a:r>
              <a:rPr lang="ru-RU" sz="2400" dirty="0" smtClean="0">
                <a:latin typeface="+mj-lt"/>
              </a:rPr>
              <a:t>применение современных методов обучения и воспитания, внедрение инновационных      </a:t>
            </a:r>
            <a:r>
              <a:rPr lang="ru-RU" sz="2400" dirty="0" smtClean="0">
                <a:latin typeface="+mj-lt"/>
              </a:rPr>
              <a:t>технологий. </a:t>
            </a:r>
            <a:endParaRPr lang="ru-RU" sz="2400" dirty="0" smtClean="0">
              <a:latin typeface="+mj-lt"/>
            </a:endParaRPr>
          </a:p>
          <a:p>
            <a:pPr>
              <a:buNone/>
            </a:pPr>
            <a:endParaRPr lang="ru-RU" sz="2400" dirty="0" smtClean="0">
              <a:latin typeface="Calibri" pitchFamily="34" charset="0"/>
            </a:endParaRPr>
          </a:p>
          <a:p>
            <a:pPr>
              <a:buNone/>
            </a:pP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+mj-lt"/>
              </a:rPr>
              <a:t>    </a:t>
            </a:r>
            <a:r>
              <a:rPr lang="ru-RU" sz="2800" b="1" dirty="0" smtClean="0">
                <a:latin typeface="+mj-lt"/>
              </a:rPr>
              <a:t>В олимпиаде по окружающему миру</a:t>
            </a:r>
            <a:r>
              <a:rPr lang="ru-RU" sz="2800" dirty="0" smtClean="0">
                <a:latin typeface="+mj-lt"/>
              </a:rPr>
              <a:t> приняли участие 40 обучающихся муниципального района. Высокий уровень подготовки выполнения заданий повышенной сложности показали обучающиеся СОШ №7, СОШ №6, лицея №12, гимназии №11, СОШ №4.</a:t>
            </a:r>
          </a:p>
          <a:p>
            <a:r>
              <a:rPr lang="ru-RU" sz="2800" dirty="0" smtClean="0">
                <a:latin typeface="+mj-lt"/>
              </a:rPr>
              <a:t>Победителем предметной олимпиады по окружающему миру стала ученица СОШ №7</a:t>
            </a:r>
          </a:p>
          <a:p>
            <a:r>
              <a:rPr lang="ru-RU" sz="2800" dirty="0" smtClean="0">
                <a:latin typeface="+mj-lt"/>
              </a:rPr>
              <a:t>Призерами предметной олимпиады по окружающему миру стали ученики СОШ №7, лицея №12, гимназии  №11,  СОШ №4.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50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600" dirty="0" smtClean="0">
                <a:latin typeface="+mj-lt"/>
              </a:rPr>
              <a:t>В данном учебном году команда обучающихся 4 класса лицея №12 ездила в  город Казань для участия на </a:t>
            </a:r>
            <a:r>
              <a:rPr lang="en-US" sz="3600" dirty="0" smtClean="0">
                <a:latin typeface="+mj-lt"/>
              </a:rPr>
              <a:t>XIV</a:t>
            </a:r>
            <a:r>
              <a:rPr lang="ru-RU" sz="3600" dirty="0" smtClean="0">
                <a:latin typeface="+mj-lt"/>
              </a:rPr>
              <a:t> Всероссийском интеллектуальном марафоне учеников – </a:t>
            </a:r>
            <a:r>
              <a:rPr lang="ru-RU" sz="3600" dirty="0" err="1" smtClean="0">
                <a:latin typeface="+mj-lt"/>
              </a:rPr>
              <a:t>занковцев</a:t>
            </a:r>
            <a:r>
              <a:rPr lang="ru-RU" sz="3600" dirty="0" smtClean="0">
                <a:latin typeface="+mj-lt"/>
              </a:rPr>
              <a:t>. Команда лицея №12 стала призерами 2 республиканского тура марафона.</a:t>
            </a:r>
            <a:endParaRPr lang="ru-RU" sz="36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51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Олимпиада для учащихся 3 классов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dirty="0" smtClean="0">
                <a:latin typeface="+mj-lt"/>
              </a:rPr>
              <a:t>В олимпиаде по математике приняли участие 40 обучающихся 3 класса. Высокий уровень подготовки выполнения заданий повышенной сложности показали обучающиеся СОШ №7, СОШ №6, СОШ №8, СОШ №10, СОШ №13.</a:t>
            </a:r>
          </a:p>
          <a:p>
            <a:r>
              <a:rPr lang="ru-RU" sz="2800" dirty="0" smtClean="0">
                <a:latin typeface="+mj-lt"/>
              </a:rPr>
              <a:t>Победителями предметной олимпиады по математике стали учащиеся СОШ №6, СОШ №7</a:t>
            </a:r>
          </a:p>
          <a:p>
            <a:r>
              <a:rPr lang="ru-RU" sz="2800" dirty="0" smtClean="0">
                <a:latin typeface="+mj-lt"/>
              </a:rPr>
              <a:t>Призерами предметной олимпиады являются обучающиеся СОШ №8, СОШ №10, СОШ №13.</a:t>
            </a:r>
          </a:p>
          <a:p>
            <a:endParaRPr lang="ru-RU" sz="28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52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2800" dirty="0" smtClean="0">
                <a:latin typeface="+mj-lt"/>
              </a:rPr>
              <a:t>В предметной олимпиаде по русскому языку приняли участие 41 обучающихся 3 класса. </a:t>
            </a:r>
          </a:p>
          <a:p>
            <a:r>
              <a:rPr lang="ru-RU" sz="2800" dirty="0" smtClean="0">
                <a:latin typeface="+mj-lt"/>
              </a:rPr>
              <a:t>Высокий уровень подготовки выполнения заданий повышенной сложности показали обучающиеся гимназии №11, СОШ №6, лицея  №12, </a:t>
            </a:r>
            <a:r>
              <a:rPr lang="ru-RU" sz="2800" dirty="0" err="1" smtClean="0">
                <a:latin typeface="+mj-lt"/>
              </a:rPr>
              <a:t>Тимяшевской</a:t>
            </a:r>
            <a:r>
              <a:rPr lang="ru-RU" sz="2800" dirty="0" smtClean="0">
                <a:latin typeface="+mj-lt"/>
              </a:rPr>
              <a:t> СОШ, </a:t>
            </a:r>
            <a:r>
              <a:rPr lang="ru-RU" sz="2800" dirty="0" err="1" smtClean="0">
                <a:latin typeface="+mj-lt"/>
              </a:rPr>
              <a:t>Старокувакской</a:t>
            </a:r>
            <a:r>
              <a:rPr lang="ru-RU" sz="2800" dirty="0" smtClean="0">
                <a:latin typeface="+mj-lt"/>
              </a:rPr>
              <a:t> СОШ.</a:t>
            </a:r>
          </a:p>
          <a:p>
            <a:r>
              <a:rPr lang="ru-RU" sz="2800" dirty="0" smtClean="0">
                <a:latin typeface="+mj-lt"/>
              </a:rPr>
              <a:t> Победителями предметной олимпиады по русскому языку стали обучающиеся СОШ №6, гимназии №11</a:t>
            </a:r>
          </a:p>
          <a:p>
            <a:r>
              <a:rPr lang="ru-RU" sz="2800" dirty="0" smtClean="0">
                <a:latin typeface="+mj-lt"/>
              </a:rPr>
              <a:t>Призерами предметной олимпиады по русскому языку являются обучающиеся   </a:t>
            </a:r>
            <a:r>
              <a:rPr lang="ru-RU" sz="2800" dirty="0" err="1" smtClean="0">
                <a:latin typeface="+mj-lt"/>
              </a:rPr>
              <a:t>Тимяшевской</a:t>
            </a:r>
            <a:r>
              <a:rPr lang="ru-RU" sz="2800" dirty="0" smtClean="0">
                <a:latin typeface="+mj-lt"/>
              </a:rPr>
              <a:t> СОШ,  лицея №12, </a:t>
            </a:r>
            <a:r>
              <a:rPr lang="ru-RU" sz="2800" dirty="0" err="1" smtClean="0">
                <a:latin typeface="+mj-lt"/>
              </a:rPr>
              <a:t>Старокувакской</a:t>
            </a:r>
            <a:r>
              <a:rPr lang="ru-RU" sz="2800" dirty="0" smtClean="0">
                <a:latin typeface="+mj-lt"/>
              </a:rPr>
              <a:t> СОШ.</a:t>
            </a:r>
          </a:p>
          <a:p>
            <a:pPr>
              <a:buNone/>
            </a:pPr>
            <a:r>
              <a:rPr lang="ru-RU" sz="2800" dirty="0" smtClean="0">
                <a:latin typeface="+mj-lt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53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785806"/>
            <a:ext cx="8229600" cy="1571612"/>
          </a:xfrm>
        </p:spPr>
        <p:txBody>
          <a:bodyPr>
            <a:normAutofit/>
          </a:bodyPr>
          <a:lstStyle/>
          <a:p>
            <a:r>
              <a:rPr lang="ru-RU" sz="3600" i="1" dirty="0" smtClean="0"/>
              <a:t>Задачи ММО на 2016-2017 учебный год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82442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+mj-lt"/>
              </a:rPr>
              <a:t>Повышение качества проведения учебных занятий на основе внедрения новых технологий;</a:t>
            </a:r>
          </a:p>
          <a:p>
            <a:r>
              <a:rPr lang="ru-RU" sz="2400" dirty="0" smtClean="0">
                <a:latin typeface="+mj-lt"/>
              </a:rPr>
              <a:t>Распространение и обобщение личного опыта и опыта учителей начальных классов через печатные издания поднять на более высокий уровень;</a:t>
            </a:r>
          </a:p>
          <a:p>
            <a:r>
              <a:rPr lang="ru-RU" sz="2400" dirty="0" smtClean="0">
                <a:latin typeface="+mj-lt"/>
              </a:rPr>
              <a:t>Усовершенствовать организацию практической работы с учителями через творческие группы, педагогические лаборатории;</a:t>
            </a:r>
          </a:p>
          <a:p>
            <a:r>
              <a:rPr lang="ru-RU" sz="2400" dirty="0" smtClean="0">
                <a:latin typeface="+mj-lt"/>
              </a:rPr>
              <a:t>Усовершенствовать организацию деятельности муниципальной рабочей группы по проведению диагностики и мониторинга результатов внедрения ФГОС НОО в деятельности педагогов  на должном уровне;</a:t>
            </a:r>
          </a:p>
          <a:p>
            <a:r>
              <a:rPr lang="ru-RU" sz="2400" dirty="0" smtClean="0">
                <a:latin typeface="+mj-lt"/>
              </a:rPr>
              <a:t>Продолжить работу над повышением квалификации учителей начальных классов.</a:t>
            </a:r>
          </a:p>
          <a:p>
            <a:pPr>
              <a:buNone/>
            </a:pPr>
            <a:r>
              <a:rPr lang="ru-RU" sz="2400" dirty="0" smtClean="0">
                <a:latin typeface="+mj-lt"/>
              </a:rPr>
              <a:t> </a:t>
            </a:r>
          </a:p>
          <a:p>
            <a:pPr>
              <a:buNone/>
            </a:pPr>
            <a:endParaRPr lang="ru-RU" sz="2400" dirty="0" smtClean="0">
              <a:latin typeface="+mj-lt"/>
            </a:endParaRPr>
          </a:p>
          <a:p>
            <a:pPr>
              <a:buNone/>
            </a:pPr>
            <a:endParaRPr lang="ru-RU" sz="20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54</a:t>
            </a:fld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sz="4400" i="1" dirty="0" smtClean="0"/>
              <a:t>Педагогические кадры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>
                <a:latin typeface="+mj-lt"/>
              </a:rPr>
              <a:t>   </a:t>
            </a:r>
            <a:r>
              <a:rPr lang="ru-RU" sz="4000" dirty="0" smtClean="0">
                <a:latin typeface="+mj-lt"/>
              </a:rPr>
              <a:t>В начальных классах городских и сельских школ работают </a:t>
            </a:r>
            <a:r>
              <a:rPr lang="ru-RU" sz="4000" b="1" dirty="0" smtClean="0">
                <a:latin typeface="+mj-lt"/>
              </a:rPr>
              <a:t>195 </a:t>
            </a:r>
            <a:r>
              <a:rPr lang="ru-RU" sz="4000" dirty="0" smtClean="0">
                <a:latin typeface="+mj-lt"/>
              </a:rPr>
              <a:t>учителей </a:t>
            </a:r>
          </a:p>
          <a:p>
            <a:r>
              <a:rPr lang="ru-RU" sz="4000" dirty="0" smtClean="0">
                <a:latin typeface="+mj-lt"/>
              </a:rPr>
              <a:t>из них с высшим образованием </a:t>
            </a:r>
            <a:r>
              <a:rPr lang="ru-RU" sz="4000" b="1" dirty="0" smtClean="0">
                <a:latin typeface="+mj-lt"/>
              </a:rPr>
              <a:t> 164  </a:t>
            </a:r>
            <a:r>
              <a:rPr lang="ru-RU" sz="4000" dirty="0" smtClean="0">
                <a:latin typeface="+mj-lt"/>
              </a:rPr>
              <a:t>учителей,</a:t>
            </a:r>
            <a:r>
              <a:rPr lang="ru-RU" sz="4000" b="1" dirty="0" smtClean="0">
                <a:latin typeface="+mj-lt"/>
              </a:rPr>
              <a:t> </a:t>
            </a:r>
            <a:r>
              <a:rPr lang="ru-RU" sz="4000" dirty="0" smtClean="0">
                <a:latin typeface="+mj-lt"/>
              </a:rPr>
              <a:t>что составляет</a:t>
            </a:r>
            <a:r>
              <a:rPr lang="ru-RU" sz="4000" b="1" dirty="0" smtClean="0">
                <a:latin typeface="+mj-lt"/>
              </a:rPr>
              <a:t> (84%).</a:t>
            </a:r>
            <a:r>
              <a:rPr lang="ru-RU" sz="4000" dirty="0" smtClean="0">
                <a:latin typeface="+mj-lt"/>
              </a:rPr>
              <a:t> </a:t>
            </a:r>
          </a:p>
          <a:p>
            <a:r>
              <a:rPr lang="ru-RU" sz="4000" b="1" dirty="0" smtClean="0">
                <a:latin typeface="+mj-lt"/>
              </a:rPr>
              <a:t>31- </a:t>
            </a:r>
            <a:r>
              <a:rPr lang="ru-RU" sz="4000" dirty="0" smtClean="0">
                <a:latin typeface="+mj-lt"/>
              </a:rPr>
              <a:t>учителя имеют средне - специальное образование, что составляет </a:t>
            </a:r>
            <a:r>
              <a:rPr lang="ru-RU" sz="4000" b="1" dirty="0" smtClean="0">
                <a:latin typeface="+mj-lt"/>
              </a:rPr>
              <a:t>(16%)</a:t>
            </a:r>
            <a:r>
              <a:rPr lang="ru-RU" sz="4000" dirty="0" smtClean="0">
                <a:latin typeface="+mj-lt"/>
              </a:rPr>
              <a:t>.</a:t>
            </a:r>
            <a:r>
              <a:rPr lang="ru-RU" sz="4000" b="1" dirty="0" smtClean="0">
                <a:latin typeface="+mj-lt"/>
              </a:rPr>
              <a:t> </a:t>
            </a:r>
            <a:endParaRPr lang="ru-RU" sz="4000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775542"/>
          </a:xfrm>
        </p:spPr>
        <p:txBody>
          <a:bodyPr vert="horz" lIns="0" rIns="0" bIns="0" anchor="b">
            <a:noAutofit/>
          </a:bodyPr>
          <a:lstStyle/>
          <a:p>
            <a:r>
              <a:rPr lang="ru-RU" sz="4800" i="1" dirty="0" smtClean="0"/>
              <a:t>Образовательный уровень учителей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24526409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1357322"/>
          </a:xfrm>
        </p:spPr>
        <p:txBody>
          <a:bodyPr>
            <a:normAutofit/>
          </a:bodyPr>
          <a:lstStyle/>
          <a:p>
            <a:r>
              <a:rPr lang="ru-RU" sz="4400" i="1" dirty="0" smtClean="0"/>
              <a:t>Квалификационные категории</a:t>
            </a:r>
            <a:endParaRPr lang="ru-RU" sz="4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42984"/>
            <a:ext cx="8229600" cy="5429288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atin typeface="Calibri" pitchFamily="34" charset="0"/>
              </a:rPr>
              <a:t>высшую квалификационную категорию – </a:t>
            </a:r>
            <a:r>
              <a:rPr lang="ru-RU" sz="3600" b="1" i="1" dirty="0" smtClean="0">
                <a:latin typeface="Calibri" pitchFamily="34" charset="0"/>
              </a:rPr>
              <a:t> 65 </a:t>
            </a:r>
            <a:r>
              <a:rPr lang="ru-RU" sz="3600" i="1" dirty="0" smtClean="0">
                <a:latin typeface="Calibri" pitchFamily="34" charset="0"/>
              </a:rPr>
              <a:t>учителей, что составляет </a:t>
            </a:r>
            <a:r>
              <a:rPr lang="ru-RU" sz="3600" b="1" i="1" dirty="0" smtClean="0">
                <a:latin typeface="Calibri" pitchFamily="34" charset="0"/>
              </a:rPr>
              <a:t>- (33%);</a:t>
            </a:r>
            <a:endParaRPr lang="ru-RU" sz="3600" i="1" dirty="0" smtClean="0">
              <a:latin typeface="Calibri" pitchFamily="34" charset="0"/>
            </a:endParaRPr>
          </a:p>
          <a:p>
            <a:r>
              <a:rPr lang="ru-RU" sz="3600" i="1" dirty="0" smtClean="0">
                <a:latin typeface="Calibri" pitchFamily="34" charset="0"/>
              </a:rPr>
              <a:t>первую квалификационную категорию – </a:t>
            </a:r>
            <a:r>
              <a:rPr lang="ru-RU" sz="3600" b="1" i="1" dirty="0" smtClean="0">
                <a:latin typeface="Calibri" pitchFamily="34" charset="0"/>
              </a:rPr>
              <a:t>108 </a:t>
            </a:r>
            <a:r>
              <a:rPr lang="ru-RU" sz="3600" i="1" dirty="0" smtClean="0">
                <a:latin typeface="Calibri" pitchFamily="34" charset="0"/>
              </a:rPr>
              <a:t>учителей, что составляет </a:t>
            </a:r>
            <a:r>
              <a:rPr lang="ru-RU" sz="3600" b="1" i="1" dirty="0" smtClean="0">
                <a:latin typeface="Calibri" pitchFamily="34" charset="0"/>
              </a:rPr>
              <a:t>- (55%);</a:t>
            </a:r>
            <a:endParaRPr lang="ru-RU" sz="3600" i="1" dirty="0" smtClean="0">
              <a:latin typeface="Calibri" pitchFamily="34" charset="0"/>
            </a:endParaRPr>
          </a:p>
          <a:p>
            <a:r>
              <a:rPr lang="ru-RU" sz="3600" i="1" dirty="0" smtClean="0">
                <a:latin typeface="Calibri" pitchFamily="34" charset="0"/>
              </a:rPr>
              <a:t> не имеют квалификационную  категорию – </a:t>
            </a:r>
            <a:r>
              <a:rPr lang="ru-RU" sz="3600" b="1" i="1" dirty="0" smtClean="0">
                <a:latin typeface="Calibri" pitchFamily="34" charset="0"/>
              </a:rPr>
              <a:t>24  </a:t>
            </a:r>
            <a:r>
              <a:rPr lang="ru-RU" sz="3600" i="1" dirty="0" smtClean="0">
                <a:latin typeface="Calibri" pitchFamily="34" charset="0"/>
              </a:rPr>
              <a:t>учителя, что составляет - </a:t>
            </a:r>
            <a:r>
              <a:rPr lang="ru-RU" sz="3600" b="1" i="1" dirty="0" smtClean="0">
                <a:latin typeface="Calibri" pitchFamily="34" charset="0"/>
              </a:rPr>
              <a:t>(12%).</a:t>
            </a:r>
            <a:endParaRPr lang="ru-RU" sz="3600" i="1" dirty="0" smtClean="0">
              <a:latin typeface="Calibri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785794"/>
          </a:xfrm>
        </p:spPr>
        <p:txBody>
          <a:bodyPr vert="horz" lIns="0" rIns="0" bIns="0" anchor="b">
            <a:normAutofit/>
          </a:bodyPr>
          <a:lstStyle/>
          <a:p>
            <a:r>
              <a:rPr lang="ru-RU" sz="4400" i="1" dirty="0" smtClean="0"/>
              <a:t>Квалификационные категории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95362756"/>
              </p:ext>
            </p:extLst>
          </p:nvPr>
        </p:nvGraphicFramePr>
        <p:xfrm>
          <a:off x="142875" y="1143000"/>
          <a:ext cx="8786813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2350</TotalTime>
  <Words>4247</Words>
  <Application>Microsoft Office PowerPoint</Application>
  <PresentationFormat>Экран (4:3)</PresentationFormat>
  <Paragraphs>1415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Поток</vt:lpstr>
      <vt:lpstr>Анализ состояния  начального образования  за 2015-2016 учебный год</vt:lpstr>
      <vt:lpstr>В 2015-2016 учебном году</vt:lpstr>
      <vt:lpstr>       Методическая тема</vt:lpstr>
      <vt:lpstr>              Цель работы ММО</vt:lpstr>
      <vt:lpstr>      Направления работы ММО</vt:lpstr>
      <vt:lpstr>    Педагогические кадры</vt:lpstr>
      <vt:lpstr>Образовательный уровень учителей</vt:lpstr>
      <vt:lpstr>Квалификационные категории</vt:lpstr>
      <vt:lpstr>Квалификационные категории</vt:lpstr>
      <vt:lpstr>          Сильные стороны</vt:lpstr>
      <vt:lpstr>        Слабые стороны:</vt:lpstr>
      <vt:lpstr>Слайд 12</vt:lpstr>
      <vt:lpstr>           Задачи ММО</vt:lpstr>
      <vt:lpstr>          Семинары - практикумы:   </vt:lpstr>
      <vt:lpstr>Совещания, заседания ММО:</vt:lpstr>
      <vt:lpstr>Слайд 16</vt:lpstr>
      <vt:lpstr>Слайд 17</vt:lpstr>
      <vt:lpstr>    Турнир педагогических команд</vt:lpstr>
      <vt:lpstr>Слайд 19</vt:lpstr>
      <vt:lpstr>Слайд 20</vt:lpstr>
      <vt:lpstr>                          Слабые стороны</vt:lpstr>
      <vt:lpstr>Слайд 22</vt:lpstr>
      <vt:lpstr>Направления повышения качества учебно-воспитательного процесса</vt:lpstr>
      <vt:lpstr>          Посещение уроков</vt:lpstr>
      <vt:lpstr>            Сильные стороны</vt:lpstr>
      <vt:lpstr>             Слабые стороны</vt:lpstr>
      <vt:lpstr>      Тематическое изучение</vt:lpstr>
      <vt:lpstr>Слайд 28</vt:lpstr>
      <vt:lpstr>Вариативность реализуемых УМК</vt:lpstr>
      <vt:lpstr>Слайд 30</vt:lpstr>
      <vt:lpstr>Результативность  обучения  в начальной школе</vt:lpstr>
      <vt:lpstr>Слайд 32</vt:lpstr>
      <vt:lpstr>Показатели качества обучения</vt:lpstr>
      <vt:lpstr>Слайд 34</vt:lpstr>
      <vt:lpstr>ВПР по математике</vt:lpstr>
      <vt:lpstr>Слайд 36</vt:lpstr>
      <vt:lpstr>ВПР по русскому языку</vt:lpstr>
      <vt:lpstr>Слайд 38</vt:lpstr>
      <vt:lpstr>ВПР по окружающему миру</vt:lpstr>
      <vt:lpstr>Слайд 40</vt:lpstr>
      <vt:lpstr>Слайд 41</vt:lpstr>
      <vt:lpstr>Слайд 42</vt:lpstr>
      <vt:lpstr>Слайд 43</vt:lpstr>
      <vt:lpstr>Сильные стороны</vt:lpstr>
      <vt:lpstr>Слайд 45</vt:lpstr>
      <vt:lpstr>          Слабые стороны</vt:lpstr>
      <vt:lpstr>Нет детей бездарных, задача учителя этот дар обнаружить и развить  К.Д.Ушинский</vt:lpstr>
      <vt:lpstr>Слайд 48</vt:lpstr>
      <vt:lpstr>Слайд 49</vt:lpstr>
      <vt:lpstr>Слайд 50</vt:lpstr>
      <vt:lpstr>Слайд 51</vt:lpstr>
      <vt:lpstr>Олимпиада для учащихся 3 классов</vt:lpstr>
      <vt:lpstr>Слайд 53</vt:lpstr>
      <vt:lpstr>Задачи ММО на 2016-2017 учебный год</vt:lpstr>
    </vt:vector>
  </TitlesOfParts>
  <Company>Филиал №3 ГУ СРО ФСС РФ г. Н.Тагил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МЕТОДИЧЕСКОЕ ОБЪЕДИНЕНИЕ УЧИТЕЛЕЙ НАЧАЛЬНЫХ КЛАССОВ</dc:title>
  <dc:creator>Я</dc:creator>
  <cp:lastModifiedBy>Mac93</cp:lastModifiedBy>
  <cp:revision>309</cp:revision>
  <dcterms:created xsi:type="dcterms:W3CDTF">2008-02-14T03:37:44Z</dcterms:created>
  <dcterms:modified xsi:type="dcterms:W3CDTF">2016-08-17T19:27:34Z</dcterms:modified>
</cp:coreProperties>
</file>